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9"/>
  </p:notesMasterIdLst>
  <p:handoutMasterIdLst>
    <p:handoutMasterId r:id="rId50"/>
  </p:handoutMasterIdLst>
  <p:sldIdLst>
    <p:sldId id="327" r:id="rId5"/>
    <p:sldId id="330" r:id="rId6"/>
    <p:sldId id="331" r:id="rId7"/>
    <p:sldId id="332" r:id="rId8"/>
    <p:sldId id="298" r:id="rId9"/>
    <p:sldId id="262" r:id="rId10"/>
    <p:sldId id="338" r:id="rId11"/>
    <p:sldId id="339" r:id="rId12"/>
    <p:sldId id="337" r:id="rId13"/>
    <p:sldId id="340" r:id="rId14"/>
    <p:sldId id="341" r:id="rId15"/>
    <p:sldId id="343" r:id="rId16"/>
    <p:sldId id="344" r:id="rId17"/>
    <p:sldId id="345" r:id="rId18"/>
    <p:sldId id="284" r:id="rId19"/>
    <p:sldId id="269" r:id="rId20"/>
    <p:sldId id="347" r:id="rId21"/>
    <p:sldId id="348" r:id="rId22"/>
    <p:sldId id="349" r:id="rId23"/>
    <p:sldId id="350" r:id="rId24"/>
    <p:sldId id="351"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4" d="100"/>
          <a:sy n="64" d="100"/>
        </p:scale>
        <p:origin x="1164"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2243102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610308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63339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868948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8924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1918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895518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724133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NVTienOfficial/IBM-Data-Science-Professional-Certificate/blob/master/eda-dataviz.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NVTienOfficial/IBM-Data-Science-Professional-Certificate/blob/master/eda-sql.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NVTienOfficial/IBM-Data-Science-Professional-Certificate/blob/master/launch_site_loc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github.com/NVTienOfficial/IBM-Data-Science-Professional-Certificate/blob/master/spacex_dash_app.p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github.com/NVTienOfficial/IBM-Data-Science-Professional-Certificate/blob/master/SpaceX_Machine_Learning_Prediction.ipynb"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hyperlink" Target="https://github.com/NVTienOfficial/IBM-Data-Science-Professional-Certificate/blob/master/spacex-data-collection-api.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hyperlink" Target="https://github.com/NVTienOfficial/IBM-Data-Science-Professional-Certificate/blob/master/web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NVTienOfficial/IBM-Data-Science-Professional-Certificate/blob/master/data_wrangl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Van-Tien Nguyen</a:t>
            </a:r>
          </a:p>
          <a:p>
            <a:r>
              <a:rPr lang="en-US" dirty="0">
                <a:solidFill>
                  <a:schemeClr val="bg2"/>
                </a:solidFill>
                <a:latin typeface="Abadi" panose="020B0604020104020204" pitchFamily="34" charset="0"/>
                <a:ea typeface="SF Pro" pitchFamily="2" charset="0"/>
                <a:cs typeface="SF Pro" pitchFamily="2" charset="0"/>
              </a:rPr>
              <a:t>1</a:t>
            </a:r>
            <a:r>
              <a:rPr lang="en-US">
                <a:solidFill>
                  <a:schemeClr val="bg2"/>
                </a:solidFill>
                <a:latin typeface="Abadi" panose="020B0604020104020204" pitchFamily="34" charset="0"/>
                <a:ea typeface="SF Pro" pitchFamily="2" charset="0"/>
                <a:cs typeface="SF Pro" pitchFamily="2" charset="0"/>
              </a:rPr>
              <a:t>2-05-2023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7385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200" dirty="0">
                <a:solidFill>
                  <a:schemeClr val="accent3">
                    <a:lumMod val="25000"/>
                  </a:schemeClr>
                </a:solidFill>
                <a:latin typeface="Abadi"/>
              </a:rPr>
              <a:t>In order to illustrate the relation between attributes (Payload mass, The number of flight, Launch site, Orbit type) for success or fail launches, scatter plot is used to show distribution.</a:t>
            </a:r>
          </a:p>
          <a:p>
            <a:pPr>
              <a:lnSpc>
                <a:spcPct val="120000"/>
              </a:lnSpc>
              <a:spcBef>
                <a:spcPts val="1400"/>
              </a:spcBef>
            </a:pPr>
            <a:r>
              <a:rPr lang="en-US" sz="2200" dirty="0">
                <a:solidFill>
                  <a:schemeClr val="accent3">
                    <a:lumMod val="25000"/>
                  </a:schemeClr>
                </a:solidFill>
                <a:latin typeface="Abadi"/>
              </a:rPr>
              <a:t>The success rate of landing for each orbit that rockets reach is also visualized by bar chart.</a:t>
            </a:r>
          </a:p>
          <a:p>
            <a:pPr>
              <a:lnSpc>
                <a:spcPct val="120000"/>
              </a:lnSpc>
              <a:spcBef>
                <a:spcPts val="1400"/>
              </a:spcBef>
            </a:pPr>
            <a:r>
              <a:rPr lang="en-US" sz="2200" dirty="0">
                <a:solidFill>
                  <a:schemeClr val="accent3">
                    <a:lumMod val="25000"/>
                  </a:schemeClr>
                </a:solidFill>
                <a:latin typeface="Abadi"/>
              </a:rPr>
              <a:t>A trend line of the average success rate of landing yearly is also plotted.</a:t>
            </a:r>
          </a:p>
          <a:p>
            <a:pPr>
              <a:lnSpc>
                <a:spcPct val="120000"/>
              </a:lnSpc>
              <a:spcBef>
                <a:spcPts val="1400"/>
              </a:spcBef>
            </a:pPr>
            <a:r>
              <a:rPr lang="en-US" sz="2200" dirty="0">
                <a:solidFill>
                  <a:schemeClr val="accent3">
                    <a:lumMod val="25000"/>
                  </a:schemeClr>
                </a:solidFill>
                <a:latin typeface="Abadi"/>
              </a:rPr>
              <a:t>Link to EDA with data visualization notebook: </a:t>
            </a:r>
            <a:r>
              <a:rPr lang="en-US" sz="2200" dirty="0">
                <a:latin typeface="Abadi" panose="020B0604020104020204" pitchFamily="34" charset="0"/>
                <a:hlinkClick r:id="rId4"/>
              </a:rPr>
              <a:t>IBM-Data-Science-Professional-Certificate/</a:t>
            </a:r>
            <a:r>
              <a:rPr lang="en-US" sz="2200" dirty="0" err="1">
                <a:latin typeface="Abadi" panose="020B0604020104020204" pitchFamily="34" charset="0"/>
                <a:hlinkClick r:id="rId4"/>
              </a:rPr>
              <a:t>eda-dataviz.ipynb</a:t>
            </a:r>
            <a:r>
              <a:rPr lang="en-US" sz="2200" dirty="0">
                <a:latin typeface="Abadi" panose="020B0604020104020204" pitchFamily="34" charset="0"/>
                <a:hlinkClick r:id="rId4"/>
              </a:rPr>
              <a:t> at master · </a:t>
            </a:r>
            <a:r>
              <a:rPr lang="en-US" sz="2200" dirty="0" err="1">
                <a:latin typeface="Abadi" panose="020B0604020104020204" pitchFamily="34" charset="0"/>
                <a:hlinkClick r:id="rId4"/>
              </a:rPr>
              <a:t>NVTienOfficial</a:t>
            </a:r>
            <a:r>
              <a:rPr lang="en-US" sz="2200" dirty="0">
                <a:latin typeface="Abadi" panose="020B0604020104020204" pitchFamily="34" charset="0"/>
                <a:hlinkClick r:id="rId4"/>
              </a:rPr>
              <a:t>/IBM-Data-Science-Professional-Certificate · GitHub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EDA with Data Visualization</a:t>
            </a:r>
          </a:p>
        </p:txBody>
      </p:sp>
    </p:spTree>
    <p:extLst>
      <p:ext uri="{BB962C8B-B14F-4D97-AF65-F5344CB8AC3E}">
        <p14:creationId xmlns:p14="http://schemas.microsoft.com/office/powerpoint/2010/main" val="2952352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419725" y="1274164"/>
            <a:ext cx="10865886" cy="535148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500" i="0" dirty="0">
                <a:solidFill>
                  <a:schemeClr val="tx1"/>
                </a:solidFill>
                <a:effectLst/>
                <a:latin typeface="Abadi" panose="020B0604020104020204" pitchFamily="34" charset="0"/>
              </a:rPr>
              <a:t>Display the names of the unique launch sites in the space mission</a:t>
            </a:r>
          </a:p>
          <a:p>
            <a:pPr>
              <a:lnSpc>
                <a:spcPct val="120000"/>
              </a:lnSpc>
              <a:spcBef>
                <a:spcPts val="1400"/>
              </a:spcBef>
            </a:pPr>
            <a:r>
              <a:rPr lang="en-US" sz="1500" i="0" dirty="0">
                <a:solidFill>
                  <a:schemeClr val="tx1"/>
                </a:solidFill>
                <a:effectLst/>
                <a:latin typeface="Abadi" panose="020B0604020104020204" pitchFamily="34" charset="0"/>
              </a:rPr>
              <a:t>Display 5 records where launch sites begin with the string 'CCA'</a:t>
            </a:r>
          </a:p>
          <a:p>
            <a:pPr>
              <a:lnSpc>
                <a:spcPct val="120000"/>
              </a:lnSpc>
              <a:spcBef>
                <a:spcPts val="1400"/>
              </a:spcBef>
            </a:pPr>
            <a:r>
              <a:rPr lang="en-US" sz="1500" i="0" dirty="0">
                <a:solidFill>
                  <a:schemeClr val="tx1"/>
                </a:solidFill>
                <a:effectLst/>
                <a:latin typeface="Abadi" panose="020B0604020104020204" pitchFamily="34" charset="0"/>
              </a:rPr>
              <a:t>Display the total payload mass carried by boosters launched by NASA (CRS)</a:t>
            </a:r>
          </a:p>
          <a:p>
            <a:pPr>
              <a:lnSpc>
                <a:spcPct val="120000"/>
              </a:lnSpc>
              <a:spcBef>
                <a:spcPts val="1400"/>
              </a:spcBef>
            </a:pPr>
            <a:r>
              <a:rPr lang="en-US" sz="1500" i="0" dirty="0">
                <a:solidFill>
                  <a:schemeClr val="tx1"/>
                </a:solidFill>
                <a:effectLst/>
                <a:latin typeface="Abadi" panose="020B0604020104020204" pitchFamily="34" charset="0"/>
              </a:rPr>
              <a:t>Display average payload mass carried by booster version F9 v1.1</a:t>
            </a:r>
          </a:p>
          <a:p>
            <a:pPr>
              <a:lnSpc>
                <a:spcPct val="120000"/>
              </a:lnSpc>
              <a:spcBef>
                <a:spcPts val="1400"/>
              </a:spcBef>
            </a:pPr>
            <a:r>
              <a:rPr lang="en-US" sz="1500" i="0" dirty="0">
                <a:solidFill>
                  <a:schemeClr val="tx1"/>
                </a:solidFill>
                <a:effectLst/>
                <a:latin typeface="Abadi" panose="020B0604020104020204" pitchFamily="34" charset="0"/>
              </a:rPr>
              <a:t>List the date when the first successful landing outcome in ground pad was achieved</a:t>
            </a:r>
            <a:endParaRPr lang="en-US" sz="1500" dirty="0">
              <a:solidFill>
                <a:schemeClr val="tx1"/>
              </a:solidFill>
              <a:latin typeface="Abadi" panose="020B0604020104020204" pitchFamily="34" charset="0"/>
            </a:endParaRPr>
          </a:p>
          <a:p>
            <a:pPr>
              <a:lnSpc>
                <a:spcPct val="120000"/>
              </a:lnSpc>
              <a:spcBef>
                <a:spcPts val="1400"/>
              </a:spcBef>
            </a:pPr>
            <a:r>
              <a:rPr lang="en-US" sz="1500" i="0" dirty="0">
                <a:solidFill>
                  <a:schemeClr val="tx1"/>
                </a:solidFill>
                <a:effectLst/>
                <a:latin typeface="Abadi" panose="020B0604020104020204" pitchFamily="34" charset="0"/>
              </a:rPr>
              <a:t>List the names of the boosters which have success in drone ship and have payload mass greater than 4000 but less than 6000</a:t>
            </a:r>
          </a:p>
          <a:p>
            <a:pPr>
              <a:lnSpc>
                <a:spcPct val="120000"/>
              </a:lnSpc>
              <a:spcBef>
                <a:spcPts val="1400"/>
              </a:spcBef>
            </a:pPr>
            <a:r>
              <a:rPr lang="en-US" sz="1500" i="0" dirty="0">
                <a:solidFill>
                  <a:schemeClr val="tx1"/>
                </a:solidFill>
                <a:effectLst/>
                <a:latin typeface="Abadi" panose="020B0604020104020204" pitchFamily="34" charset="0"/>
              </a:rPr>
              <a:t>List the total number of successful and failure mission outcomes</a:t>
            </a:r>
          </a:p>
          <a:p>
            <a:pPr>
              <a:lnSpc>
                <a:spcPct val="120000"/>
              </a:lnSpc>
              <a:spcBef>
                <a:spcPts val="1400"/>
              </a:spcBef>
            </a:pPr>
            <a:r>
              <a:rPr lang="en-US" sz="1500" i="0" dirty="0">
                <a:solidFill>
                  <a:schemeClr val="tx1"/>
                </a:solidFill>
                <a:effectLst/>
                <a:latin typeface="Abadi" panose="020B0604020104020204" pitchFamily="34" charset="0"/>
              </a:rPr>
              <a:t>List the names of the booster versions which have carried the maximum payload mass. Use a subquery</a:t>
            </a:r>
          </a:p>
          <a:p>
            <a:pPr>
              <a:lnSpc>
                <a:spcPct val="120000"/>
              </a:lnSpc>
              <a:spcBef>
                <a:spcPts val="1400"/>
              </a:spcBef>
            </a:pPr>
            <a:r>
              <a:rPr lang="en-US" sz="1500" i="0" dirty="0">
                <a:solidFill>
                  <a:schemeClr val="tx1"/>
                </a:solidFill>
                <a:effectLst/>
                <a:latin typeface="Abadi" panose="020B0604020104020204" pitchFamily="34" charset="0"/>
              </a:rPr>
              <a:t>List the records which will display the month names, failure landing outcomes in drone ship ,booster versions, launch site for the months in year 2015.</a:t>
            </a:r>
          </a:p>
          <a:p>
            <a:pPr>
              <a:lnSpc>
                <a:spcPct val="120000"/>
              </a:lnSpc>
              <a:spcBef>
                <a:spcPts val="1400"/>
              </a:spcBef>
            </a:pPr>
            <a:r>
              <a:rPr lang="en-US" sz="1500" i="0" dirty="0">
                <a:solidFill>
                  <a:schemeClr val="tx1"/>
                </a:solidFill>
                <a:effectLst/>
                <a:latin typeface="Abadi" panose="020B0604020104020204" pitchFamily="34" charset="0"/>
              </a:rPr>
              <a:t>Rank the count of successful landing outcomes between the date 04-06-2010 and 20-03-2017 in descending order.</a:t>
            </a:r>
            <a:endParaRPr lang="en-US" sz="1500" dirty="0">
              <a:solidFill>
                <a:schemeClr val="tx1"/>
              </a:solidFill>
              <a:latin typeface="Abadi" panose="020B0604020104020204" pitchFamily="34" charset="0"/>
            </a:endParaRPr>
          </a:p>
          <a:p>
            <a:pPr>
              <a:lnSpc>
                <a:spcPct val="120000"/>
              </a:lnSpc>
              <a:spcBef>
                <a:spcPts val="1400"/>
              </a:spcBef>
            </a:pPr>
            <a:r>
              <a:rPr lang="en-US" sz="1500" dirty="0">
                <a:solidFill>
                  <a:schemeClr val="accent3">
                    <a:lumMod val="25000"/>
                  </a:schemeClr>
                </a:solidFill>
                <a:latin typeface="Abadi" panose="020B0604020104020204" pitchFamily="34" charset="0"/>
              </a:rPr>
              <a:t>Link to EDA with SQL notebook: </a:t>
            </a:r>
            <a:r>
              <a:rPr lang="en-US" sz="1500" dirty="0">
                <a:latin typeface="Abadi" panose="020B0604020104020204" pitchFamily="34" charset="0"/>
                <a:hlinkClick r:id="rId4"/>
              </a:rPr>
              <a:t>IBM-Data-Science-Professional-Certificate/</a:t>
            </a:r>
            <a:r>
              <a:rPr lang="en-US" sz="1500" dirty="0" err="1">
                <a:latin typeface="Abadi" panose="020B0604020104020204" pitchFamily="34" charset="0"/>
                <a:hlinkClick r:id="rId4"/>
              </a:rPr>
              <a:t>eda-sql.ipynb</a:t>
            </a:r>
            <a:r>
              <a:rPr lang="en-US" sz="1500" dirty="0">
                <a:latin typeface="Abadi" panose="020B0604020104020204" pitchFamily="34" charset="0"/>
                <a:hlinkClick r:id="rId4"/>
              </a:rPr>
              <a:t> at master · </a:t>
            </a:r>
            <a:r>
              <a:rPr lang="en-US" sz="1500" dirty="0" err="1">
                <a:latin typeface="Abadi" panose="020B0604020104020204" pitchFamily="34" charset="0"/>
                <a:hlinkClick r:id="rId4"/>
              </a:rPr>
              <a:t>NVTienOfficial</a:t>
            </a:r>
            <a:r>
              <a:rPr lang="en-US" sz="1500" dirty="0">
                <a:latin typeface="Abadi" panose="020B0604020104020204" pitchFamily="34" charset="0"/>
                <a:hlinkClick r:id="rId4"/>
              </a:rPr>
              <a:t>/IBM-Data-Science-Professional-Certificate · GitHub</a:t>
            </a:r>
            <a:endParaRPr lang="en-US" sz="1500" dirty="0">
              <a:solidFill>
                <a:schemeClr val="accent3">
                  <a:lumMod val="25000"/>
                </a:schemeClr>
              </a:solidFill>
              <a:latin typeface="Abadi" panose="020B0604020104020204" pitchFamily="34" charset="0"/>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EDA with SQL</a:t>
            </a:r>
          </a:p>
        </p:txBody>
      </p:sp>
    </p:spTree>
    <p:extLst>
      <p:ext uri="{BB962C8B-B14F-4D97-AF65-F5344CB8AC3E}">
        <p14:creationId xmlns:p14="http://schemas.microsoft.com/office/powerpoint/2010/main" val="302707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409075"/>
            <a:ext cx="10358694" cy="521657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Folium map is created with markers, circles and lines representing for launch site, cluster of launch site, and the distance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The Folium map’s objects show the distribution of launch site’s coordinates and the relative distance with coastlines, railways, highways, and cities. </a:t>
            </a:r>
          </a:p>
          <a:p>
            <a:pPr>
              <a:lnSpc>
                <a:spcPct val="100000"/>
              </a:lnSpc>
              <a:spcBef>
                <a:spcPts val="1400"/>
              </a:spcBef>
            </a:pPr>
            <a:r>
              <a:rPr lang="en-US" sz="2200" dirty="0">
                <a:solidFill>
                  <a:schemeClr val="accent3">
                    <a:lumMod val="25000"/>
                  </a:schemeClr>
                </a:solidFill>
                <a:latin typeface="Abadi" panose="020B0604020104020204" pitchFamily="34" charset="0"/>
              </a:rPr>
              <a:t>Link to Interactive map with Folium map notebook: </a:t>
            </a:r>
            <a:r>
              <a:rPr lang="en-US" sz="2200" dirty="0">
                <a:latin typeface="Abadi" panose="020B0604020104020204" pitchFamily="34" charset="0"/>
                <a:hlinkClick r:id="rId4"/>
              </a:rPr>
              <a:t>IBM-Data-Science-Professional-Certificate/</a:t>
            </a:r>
            <a:r>
              <a:rPr lang="en-US" sz="2200" dirty="0" err="1">
                <a:latin typeface="Abadi" panose="020B0604020104020204" pitchFamily="34" charset="0"/>
                <a:hlinkClick r:id="rId4"/>
              </a:rPr>
              <a:t>launch_site_location.ipynb</a:t>
            </a:r>
            <a:r>
              <a:rPr lang="en-US" sz="2200" dirty="0">
                <a:latin typeface="Abadi" panose="020B0604020104020204" pitchFamily="34" charset="0"/>
                <a:hlinkClick r:id="rId4"/>
              </a:rPr>
              <a:t> at master · </a:t>
            </a:r>
            <a:r>
              <a:rPr lang="en-US" sz="2200" dirty="0" err="1">
                <a:latin typeface="Abadi" panose="020B0604020104020204" pitchFamily="34" charset="0"/>
                <a:hlinkClick r:id="rId4"/>
              </a:rPr>
              <a:t>NVTienOfficial</a:t>
            </a:r>
            <a:r>
              <a:rPr lang="en-US" sz="2200" dirty="0">
                <a:latin typeface="Abadi" panose="020B0604020104020204" pitchFamily="34" charset="0"/>
                <a:hlinkClick r:id="rId4"/>
              </a:rPr>
              <a:t>/IBM-Data-Science-Professional-Certificate · GitHub</a:t>
            </a:r>
            <a:endParaRPr lang="en-US" sz="2200" dirty="0">
              <a:latin typeface="Abadi" panose="020B0604020104020204" pitchFamily="34" charset="0"/>
            </a:endParaRPr>
          </a:p>
          <a:p>
            <a:endParaRPr lang="en-US" sz="2200"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093476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409075"/>
            <a:ext cx="10358694" cy="521657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focuses on the relationship between launch site, payload mass, and landing outcome. There are two main graphs: pie chart and scatter plot. The pie chart shows the success rate of each launch site. Besides, the scatter plot illustrates the distribution between Payload Mass and Class (success or failed).</a:t>
            </a:r>
          </a:p>
          <a:p>
            <a:pPr>
              <a:lnSpc>
                <a:spcPct val="100000"/>
              </a:lnSpc>
              <a:spcBef>
                <a:spcPts val="1400"/>
              </a:spcBef>
            </a:pPr>
            <a:r>
              <a:rPr lang="en-US" sz="2200" dirty="0">
                <a:solidFill>
                  <a:schemeClr val="accent3">
                    <a:lumMod val="25000"/>
                  </a:schemeClr>
                </a:solidFill>
                <a:latin typeface="Abadi" panose="020B0604020104020204" pitchFamily="34" charset="0"/>
              </a:rPr>
              <a:t>User can interact with the dashboard by a dropdown handling the chosen launch site and a range slider setting the focused range of payload mass.</a:t>
            </a:r>
          </a:p>
          <a:p>
            <a:pPr>
              <a:lnSpc>
                <a:spcPct val="100000"/>
              </a:lnSpc>
              <a:spcBef>
                <a:spcPts val="1400"/>
              </a:spcBef>
            </a:pPr>
            <a:r>
              <a:rPr lang="en-US" sz="2400" dirty="0">
                <a:solidFill>
                  <a:schemeClr val="accent3">
                    <a:lumMod val="25000"/>
                  </a:schemeClr>
                </a:solidFill>
                <a:latin typeface="Abadi" panose="020B0604020104020204" pitchFamily="34" charset="0"/>
              </a:rPr>
              <a:t>Link to </a:t>
            </a:r>
            <a:r>
              <a:rPr lang="en-US" sz="2400" dirty="0" err="1">
                <a:solidFill>
                  <a:schemeClr val="accent3">
                    <a:lumMod val="25000"/>
                  </a:schemeClr>
                </a:solidFill>
                <a:latin typeface="Abadi" panose="020B0604020104020204" pitchFamily="34" charset="0"/>
              </a:rPr>
              <a:t>Plotly</a:t>
            </a:r>
            <a:r>
              <a:rPr lang="en-US" sz="2400" dirty="0">
                <a:solidFill>
                  <a:schemeClr val="accent3">
                    <a:lumMod val="25000"/>
                  </a:schemeClr>
                </a:solidFill>
                <a:latin typeface="Abadi" panose="020B0604020104020204" pitchFamily="34" charset="0"/>
              </a:rPr>
              <a:t> Dash lab: </a:t>
            </a:r>
            <a:r>
              <a:rPr lang="en-US" sz="2200" dirty="0">
                <a:latin typeface="Abadi" panose="020B0604020104020204" pitchFamily="34" charset="0"/>
                <a:hlinkClick r:id="rId4"/>
              </a:rPr>
              <a:t>IBM-Data-Science-Professional-Certificate/spacex_dash_app.py at master · </a:t>
            </a:r>
            <a:r>
              <a:rPr lang="en-US" sz="2200" dirty="0" err="1">
                <a:latin typeface="Abadi" panose="020B0604020104020204" pitchFamily="34" charset="0"/>
                <a:hlinkClick r:id="rId4"/>
              </a:rPr>
              <a:t>NVTienOfficial</a:t>
            </a:r>
            <a:r>
              <a:rPr lang="en-US" sz="2200" dirty="0">
                <a:latin typeface="Abadi" panose="020B0604020104020204" pitchFamily="34" charset="0"/>
                <a:hlinkClick r:id="rId4"/>
              </a:rPr>
              <a:t>/IBM-Data-Science-Professional-Certificate · GitHub</a:t>
            </a:r>
            <a:endParaRPr lang="en-US" sz="2200" dirty="0">
              <a:solidFill>
                <a:schemeClr val="accent3">
                  <a:lumMod val="25000"/>
                </a:schemeClr>
              </a:solidFill>
              <a:latin typeface="Abadi" panose="020B0604020104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endParaRPr>
          </a:p>
        </p:txBody>
      </p:sp>
    </p:spTree>
    <p:extLst>
      <p:ext uri="{BB962C8B-B14F-4D97-AF65-F5344CB8AC3E}">
        <p14:creationId xmlns:p14="http://schemas.microsoft.com/office/powerpoint/2010/main" val="1182294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409075"/>
            <a:ext cx="10358694" cy="521657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Use the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library to build Logistic Regression, Support Vector Machine, Decision Tree, K-Nearest Neighbor models.</a:t>
            </a:r>
          </a:p>
          <a:p>
            <a:pPr>
              <a:lnSpc>
                <a:spcPct val="100000"/>
              </a:lnSpc>
              <a:spcBef>
                <a:spcPts val="1400"/>
              </a:spcBef>
            </a:pPr>
            <a:r>
              <a:rPr lang="en-US" sz="2200" dirty="0">
                <a:solidFill>
                  <a:schemeClr val="accent3">
                    <a:lumMod val="25000"/>
                  </a:schemeClr>
                </a:solidFill>
                <a:latin typeface="Abadi" panose="020B0604020104020204" pitchFamily="34" charset="0"/>
              </a:rPr>
              <a:t>To get best configuration of each model, a grid search is applied.</a:t>
            </a:r>
          </a:p>
          <a:p>
            <a:pPr>
              <a:lnSpc>
                <a:spcPct val="100000"/>
              </a:lnSpc>
              <a:spcBef>
                <a:spcPts val="1400"/>
              </a:spcBef>
            </a:pPr>
            <a:r>
              <a:rPr lang="en-US" sz="2200" dirty="0">
                <a:solidFill>
                  <a:schemeClr val="accent3">
                    <a:lumMod val="25000"/>
                  </a:schemeClr>
                </a:solidFill>
                <a:latin typeface="Abadi" panose="020B0604020104020204" pitchFamily="34" charset="0"/>
              </a:rPr>
              <a:t>Evaluation methods are accuracy (train, test) and confusion matrix.</a:t>
            </a:r>
          </a:p>
          <a:p>
            <a:pPr>
              <a:lnSpc>
                <a:spcPct val="100000"/>
              </a:lnSpc>
              <a:spcBef>
                <a:spcPts val="1400"/>
              </a:spcBef>
            </a:pPr>
            <a:r>
              <a:rPr lang="en-US" sz="2400" dirty="0">
                <a:solidFill>
                  <a:schemeClr val="accent3">
                    <a:lumMod val="25000"/>
                  </a:schemeClr>
                </a:solidFill>
                <a:latin typeface="Abadi" panose="020B0604020104020204" pitchFamily="34" charset="0"/>
              </a:rPr>
              <a:t>Link to Predictive analysis lab: </a:t>
            </a:r>
            <a:r>
              <a:rPr lang="en-US" sz="2200" dirty="0">
                <a:latin typeface="Abadi" panose="020B0604020104020204" pitchFamily="34" charset="0"/>
                <a:hlinkClick r:id="rId4"/>
              </a:rPr>
              <a:t>IBM-Data-Science-Professional-Certificate/</a:t>
            </a:r>
            <a:r>
              <a:rPr lang="en-US" sz="2200" dirty="0" err="1">
                <a:latin typeface="Abadi" panose="020B0604020104020204" pitchFamily="34" charset="0"/>
                <a:hlinkClick r:id="rId4"/>
              </a:rPr>
              <a:t>SpaceX_Machine_Learning_Prediction.ipynb</a:t>
            </a:r>
            <a:r>
              <a:rPr lang="en-US" sz="2200" dirty="0">
                <a:latin typeface="Abadi" panose="020B0604020104020204" pitchFamily="34" charset="0"/>
                <a:hlinkClick r:id="rId4"/>
              </a:rPr>
              <a:t> at master · </a:t>
            </a:r>
            <a:r>
              <a:rPr lang="en-US" sz="2200" dirty="0" err="1">
                <a:latin typeface="Abadi" panose="020B0604020104020204" pitchFamily="34" charset="0"/>
                <a:hlinkClick r:id="rId4"/>
              </a:rPr>
              <a:t>NVTienOfficial</a:t>
            </a:r>
            <a:r>
              <a:rPr lang="en-US" sz="2200" dirty="0">
                <a:latin typeface="Abadi" panose="020B0604020104020204" pitchFamily="34" charset="0"/>
                <a:hlinkClick r:id="rId4"/>
              </a:rPr>
              <a:t>/IBM-Data-Science-Professional-Certificate (github.com)</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Model development process flowchart: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Predictive Analysis (Classification)</a:t>
            </a:r>
          </a:p>
        </p:txBody>
      </p:sp>
      <p:pic>
        <p:nvPicPr>
          <p:cNvPr id="3" name="Picture 2">
            <a:extLst>
              <a:ext uri="{FF2B5EF4-FFF2-40B4-BE49-F238E27FC236}">
                <a16:creationId xmlns:a16="http://schemas.microsoft.com/office/drawing/2014/main" id="{F2CDE4D0-2B9C-85AE-E5E2-96823FA5C097}"/>
              </a:ext>
            </a:extLst>
          </p:cNvPr>
          <p:cNvPicPr>
            <a:picLocks noChangeAspect="1"/>
          </p:cNvPicPr>
          <p:nvPr/>
        </p:nvPicPr>
        <p:blipFill>
          <a:blip r:embed="rId5"/>
          <a:stretch>
            <a:fillRect/>
          </a:stretch>
        </p:blipFill>
        <p:spPr>
          <a:xfrm>
            <a:off x="1807868" y="5055420"/>
            <a:ext cx="8211013" cy="1570233"/>
          </a:xfrm>
          <a:prstGeom prst="rect">
            <a:avLst/>
          </a:prstGeom>
        </p:spPr>
      </p:pic>
    </p:spTree>
    <p:extLst>
      <p:ext uri="{BB962C8B-B14F-4D97-AF65-F5344CB8AC3E}">
        <p14:creationId xmlns:p14="http://schemas.microsoft.com/office/powerpoint/2010/main" val="1698093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28997"/>
            <a:ext cx="10420638" cy="433999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When the Flight Number increase the success rate of landing outcome increase.</a:t>
            </a:r>
          </a:p>
          <a:p>
            <a:pPr>
              <a:lnSpc>
                <a:spcPct val="100000"/>
              </a:lnSpc>
              <a:spcBef>
                <a:spcPts val="1400"/>
              </a:spcBef>
            </a:pPr>
            <a:r>
              <a:rPr lang="en-US" sz="2200" dirty="0">
                <a:solidFill>
                  <a:schemeClr val="accent3">
                    <a:lumMod val="25000"/>
                  </a:schemeClr>
                </a:solidFill>
                <a:latin typeface="Abadi" panose="020B0604020104020204" pitchFamily="34" charset="0"/>
              </a:rPr>
              <a:t>For the launch site VAFB SLC 4E, the number of success case is almost.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2" name="Picture 11" descr="A picture containing screenshot, text, font&#10;&#10;Description automatically generated">
            <a:extLst>
              <a:ext uri="{FF2B5EF4-FFF2-40B4-BE49-F238E27FC236}">
                <a16:creationId xmlns:a16="http://schemas.microsoft.com/office/drawing/2014/main" id="{47159387-28B6-4EC7-17A5-7D0F72D0FC0A}"/>
              </a:ext>
            </a:extLst>
          </p:cNvPr>
          <p:cNvPicPr>
            <a:picLocks noChangeAspect="1"/>
          </p:cNvPicPr>
          <p:nvPr/>
        </p:nvPicPr>
        <p:blipFill>
          <a:blip r:embed="rId3"/>
          <a:stretch>
            <a:fillRect/>
          </a:stretch>
        </p:blipFill>
        <p:spPr>
          <a:xfrm>
            <a:off x="0" y="2135846"/>
            <a:ext cx="12192000" cy="238311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28997"/>
            <a:ext cx="10420638" cy="4339991"/>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the launch site VAFB SLC 4E, the success rate increase when the payload increase.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for payload which is larger than 8000 kg is approximately 100%.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picture containing screenshot, text, font">
            <a:extLst>
              <a:ext uri="{FF2B5EF4-FFF2-40B4-BE49-F238E27FC236}">
                <a16:creationId xmlns:a16="http://schemas.microsoft.com/office/drawing/2014/main" id="{ED55D659-7BA8-F416-C2A2-741A1B326E80}"/>
              </a:ext>
            </a:extLst>
          </p:cNvPr>
          <p:cNvPicPr>
            <a:picLocks noChangeAspect="1"/>
          </p:cNvPicPr>
          <p:nvPr/>
        </p:nvPicPr>
        <p:blipFill>
          <a:blip r:embed="rId3"/>
          <a:stretch>
            <a:fillRect/>
          </a:stretch>
        </p:blipFill>
        <p:spPr>
          <a:xfrm>
            <a:off x="0" y="1990706"/>
            <a:ext cx="12192000" cy="2383112"/>
          </a:xfrm>
          <a:prstGeom prst="rect">
            <a:avLst/>
          </a:prstGeom>
        </p:spPr>
      </p:pic>
    </p:spTree>
    <p:extLst>
      <p:ext uri="{BB962C8B-B14F-4D97-AF65-F5344CB8AC3E}">
        <p14:creationId xmlns:p14="http://schemas.microsoft.com/office/powerpoint/2010/main" val="220250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28997"/>
            <a:ext cx="5797084" cy="4339991"/>
          </a:xfrm>
          <a:prstGeom prst="rect">
            <a:avLst/>
          </a:prstGeom>
        </p:spPr>
        <p:txBody>
          <a:bodyPr>
            <a:no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Bar plot of Success Rate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Four orbit ES-L1, GEO, HEO, and SSO have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Except SO, the success rate is always higher than 50%.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descr="A picture containing text, screenshot, font, line">
            <a:extLst>
              <a:ext uri="{FF2B5EF4-FFF2-40B4-BE49-F238E27FC236}">
                <a16:creationId xmlns:a16="http://schemas.microsoft.com/office/drawing/2014/main" id="{7786F965-A4B4-050B-8781-44BED89943DF}"/>
              </a:ext>
            </a:extLst>
          </p:cNvPr>
          <p:cNvPicPr>
            <a:picLocks noChangeAspect="1"/>
          </p:cNvPicPr>
          <p:nvPr/>
        </p:nvPicPr>
        <p:blipFill>
          <a:blip r:embed="rId3"/>
          <a:stretch>
            <a:fillRect/>
          </a:stretch>
        </p:blipFill>
        <p:spPr>
          <a:xfrm>
            <a:off x="6791982" y="1372412"/>
            <a:ext cx="4493629" cy="3370222"/>
          </a:xfrm>
          <a:prstGeom prst="rect">
            <a:avLst/>
          </a:prstGeom>
        </p:spPr>
      </p:pic>
    </p:spTree>
    <p:extLst>
      <p:ext uri="{BB962C8B-B14F-4D97-AF65-F5344CB8AC3E}">
        <p14:creationId xmlns:p14="http://schemas.microsoft.com/office/powerpoint/2010/main" val="2037176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28997"/>
            <a:ext cx="10420638" cy="4339991"/>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Orbit Type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ISS, PO, and GTO patterns are not detectable.</a:t>
            </a:r>
          </a:p>
          <a:p>
            <a:pPr>
              <a:lnSpc>
                <a:spcPct val="100000"/>
              </a:lnSpc>
              <a:spcBef>
                <a:spcPts val="1400"/>
              </a:spcBef>
            </a:pPr>
            <a:r>
              <a:rPr lang="en-US" sz="2200" dirty="0">
                <a:solidFill>
                  <a:schemeClr val="accent3">
                    <a:lumMod val="25000"/>
                  </a:schemeClr>
                </a:solidFill>
                <a:latin typeface="Abadi" panose="020B0604020104020204" pitchFamily="34" charset="0"/>
              </a:rPr>
              <a:t>ES-L1, HEO, and GEO have only 1 case which is success. Besides, SO has only 1 case and it is failed.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descr="A picture containing text, screenshot, line, font">
            <a:extLst>
              <a:ext uri="{FF2B5EF4-FFF2-40B4-BE49-F238E27FC236}">
                <a16:creationId xmlns:a16="http://schemas.microsoft.com/office/drawing/2014/main" id="{D89AD336-5FC6-1C70-D79E-2FDD8866A31A}"/>
              </a:ext>
            </a:extLst>
          </p:cNvPr>
          <p:cNvPicPr>
            <a:picLocks noChangeAspect="1"/>
          </p:cNvPicPr>
          <p:nvPr/>
        </p:nvPicPr>
        <p:blipFill>
          <a:blip r:embed="rId3"/>
          <a:stretch>
            <a:fillRect/>
          </a:stretch>
        </p:blipFill>
        <p:spPr>
          <a:xfrm>
            <a:off x="0" y="1967624"/>
            <a:ext cx="12192000" cy="2383112"/>
          </a:xfrm>
          <a:prstGeom prst="rect">
            <a:avLst/>
          </a:prstGeom>
        </p:spPr>
      </p:pic>
    </p:spTree>
    <p:extLst>
      <p:ext uri="{BB962C8B-B14F-4D97-AF65-F5344CB8AC3E}">
        <p14:creationId xmlns:p14="http://schemas.microsoft.com/office/powerpoint/2010/main" val="522610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28997"/>
            <a:ext cx="10420638" cy="433999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Orbit Type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Most of cases have payload mass less than 6000 kg.</a:t>
            </a:r>
          </a:p>
          <a:p>
            <a:pPr>
              <a:lnSpc>
                <a:spcPct val="100000"/>
              </a:lnSpc>
              <a:spcBef>
                <a:spcPts val="1400"/>
              </a:spcBef>
            </a:pPr>
            <a:r>
              <a:rPr lang="en-US" sz="2200" dirty="0">
                <a:solidFill>
                  <a:schemeClr val="accent3">
                    <a:lumMod val="25000"/>
                  </a:schemeClr>
                </a:solidFill>
                <a:latin typeface="Abadi" panose="020B0604020104020204" pitchFamily="34" charset="0"/>
              </a:rPr>
              <a:t>There is no significant relation between payload and orbit type.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picture containing text, screenshot, line, font">
            <a:extLst>
              <a:ext uri="{FF2B5EF4-FFF2-40B4-BE49-F238E27FC236}">
                <a16:creationId xmlns:a16="http://schemas.microsoft.com/office/drawing/2014/main" id="{6237BE48-3258-7A5D-A123-A6ECBE45A9F3}"/>
              </a:ext>
            </a:extLst>
          </p:cNvPr>
          <p:cNvPicPr>
            <a:picLocks noChangeAspect="1"/>
          </p:cNvPicPr>
          <p:nvPr/>
        </p:nvPicPr>
        <p:blipFill>
          <a:blip r:embed="rId3"/>
          <a:stretch>
            <a:fillRect/>
          </a:stretch>
        </p:blipFill>
        <p:spPr>
          <a:xfrm>
            <a:off x="0" y="1918129"/>
            <a:ext cx="12192000" cy="2383112"/>
          </a:xfrm>
          <a:prstGeom prst="rect">
            <a:avLst/>
          </a:prstGeom>
        </p:spPr>
      </p:pic>
    </p:spTree>
    <p:extLst>
      <p:ext uri="{BB962C8B-B14F-4D97-AF65-F5344CB8AC3E}">
        <p14:creationId xmlns:p14="http://schemas.microsoft.com/office/powerpoint/2010/main" val="420166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528997"/>
            <a:ext cx="5505847" cy="433999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line chart of yearly average success rate: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r>
              <a:rPr lang="en-CA" sz="2200" dirty="0">
                <a:solidFill>
                  <a:schemeClr val="accent3">
                    <a:lumMod val="25000"/>
                  </a:schemeClr>
                </a:solidFill>
                <a:latin typeface="Abadi" panose="020B0604020104020204" pitchFamily="34" charset="0"/>
              </a:rPr>
              <a:t>There is an increase trend in yearly average success rate. However, 2018 and 2020 show downward trends.</a:t>
            </a:r>
          </a:p>
          <a:p>
            <a:pPr>
              <a:lnSpc>
                <a:spcPct val="100000"/>
              </a:lnSpc>
              <a:spcBef>
                <a:spcPts val="1400"/>
              </a:spcBef>
            </a:pPr>
            <a:r>
              <a:rPr lang="en-CA" sz="2200" dirty="0">
                <a:solidFill>
                  <a:schemeClr val="accent3">
                    <a:lumMod val="25000"/>
                  </a:schemeClr>
                </a:solidFill>
                <a:latin typeface="Abadi" panose="020B0604020104020204" pitchFamily="34" charset="0"/>
              </a:rPr>
              <a:t>No success rate in the range between 2010 and 2013.</a:t>
            </a:r>
          </a:p>
          <a:p>
            <a:pPr>
              <a:lnSpc>
                <a:spcPct val="100000"/>
              </a:lnSpc>
              <a:spcBef>
                <a:spcPts val="1400"/>
              </a:spcBef>
            </a:pPr>
            <a:r>
              <a:rPr lang="en-CA" sz="2200" dirty="0">
                <a:solidFill>
                  <a:schemeClr val="accent3">
                    <a:lumMod val="25000"/>
                  </a:schemeClr>
                </a:solidFill>
                <a:latin typeface="Abadi" panose="020B0604020104020204" pitchFamily="34" charset="0"/>
              </a:rPr>
              <a:t>The yearly average success rate in 2020 is greater than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descr="A picture containing diagram, line, plot, text&#10;&#10;Description automatically generated">
            <a:extLst>
              <a:ext uri="{FF2B5EF4-FFF2-40B4-BE49-F238E27FC236}">
                <a16:creationId xmlns:a16="http://schemas.microsoft.com/office/drawing/2014/main" id="{952A447A-C825-8133-88E1-5CE924F2BCE3}"/>
              </a:ext>
            </a:extLst>
          </p:cNvPr>
          <p:cNvPicPr>
            <a:picLocks noChangeAspect="1"/>
          </p:cNvPicPr>
          <p:nvPr/>
        </p:nvPicPr>
        <p:blipFill>
          <a:blip r:embed="rId3"/>
          <a:stretch>
            <a:fillRect/>
          </a:stretch>
        </p:blipFill>
        <p:spPr>
          <a:xfrm>
            <a:off x="6555698" y="1465338"/>
            <a:ext cx="5236431" cy="3927323"/>
          </a:xfrm>
          <a:prstGeom prst="rect">
            <a:avLst/>
          </a:prstGeom>
        </p:spPr>
      </p:pic>
    </p:spTree>
    <p:extLst>
      <p:ext uri="{BB962C8B-B14F-4D97-AF65-F5344CB8AC3E}">
        <p14:creationId xmlns:p14="http://schemas.microsoft.com/office/powerpoint/2010/main" val="1953671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4776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SELECT DISTINCT(</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SPACEXTBL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C53E0D83-2CCC-A147-ACEE-33B09F995335}"/>
              </a:ext>
            </a:extLst>
          </p:cNvPr>
          <p:cNvPicPr>
            <a:picLocks noChangeAspect="1"/>
          </p:cNvPicPr>
          <p:nvPr/>
        </p:nvPicPr>
        <p:blipFill>
          <a:blip r:embed="rId3"/>
          <a:stretch>
            <a:fillRect/>
          </a:stretch>
        </p:blipFill>
        <p:spPr>
          <a:xfrm>
            <a:off x="4765244" y="2724051"/>
            <a:ext cx="1481569" cy="219272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SELECT * FROM SPACEXTBL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80B71E6-7573-DB9C-6857-243707086E0E}"/>
              </a:ext>
            </a:extLst>
          </p:cNvPr>
          <p:cNvPicPr>
            <a:picLocks noChangeAspect="1"/>
          </p:cNvPicPr>
          <p:nvPr/>
        </p:nvPicPr>
        <p:blipFill>
          <a:blip r:embed="rId3"/>
          <a:stretch>
            <a:fillRect/>
          </a:stretch>
        </p:blipFill>
        <p:spPr>
          <a:xfrm>
            <a:off x="2013968" y="2391270"/>
            <a:ext cx="8164064" cy="42868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9036"/>
            <a:ext cx="9947957" cy="47079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SELECT SUM(PAYLOAD_MASS_KG_) FROM SPACEXTBL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WHERE Customer LIKE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carried by boosters from NASA</a:t>
            </a:r>
          </a:p>
        </p:txBody>
      </p:sp>
      <p:pic>
        <p:nvPicPr>
          <p:cNvPr id="6" name="Picture 5">
            <a:extLst>
              <a:ext uri="{FF2B5EF4-FFF2-40B4-BE49-F238E27FC236}">
                <a16:creationId xmlns:a16="http://schemas.microsoft.com/office/drawing/2014/main" id="{D70988E3-1738-89EB-A067-B683CBADFBE0}"/>
              </a:ext>
            </a:extLst>
          </p:cNvPr>
          <p:cNvPicPr>
            <a:picLocks noChangeAspect="1"/>
          </p:cNvPicPr>
          <p:nvPr/>
        </p:nvPicPr>
        <p:blipFill>
          <a:blip r:embed="rId3"/>
          <a:stretch>
            <a:fillRect/>
          </a:stretch>
        </p:blipFill>
        <p:spPr>
          <a:xfrm>
            <a:off x="3951328" y="2889373"/>
            <a:ext cx="3585319" cy="107925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SELECT AVG(PAYLOAD_MASS_KG_) FROM SPACEXTBL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WHERE</a:t>
            </a:r>
            <a:r>
              <a:rPr lang="en-US" sz="18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LIKE ‘F9 v1.1%’</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7D28FEA-41B7-EFD1-D18C-AD3CEBB64AEC}"/>
              </a:ext>
            </a:extLst>
          </p:cNvPr>
          <p:cNvPicPr>
            <a:picLocks noChangeAspect="1"/>
          </p:cNvPicPr>
          <p:nvPr/>
        </p:nvPicPr>
        <p:blipFill>
          <a:blip r:embed="rId3"/>
          <a:stretch>
            <a:fillRect/>
          </a:stretch>
        </p:blipFill>
        <p:spPr>
          <a:xfrm>
            <a:off x="4237389" y="3407305"/>
            <a:ext cx="3717222" cy="118797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SELECT MIN(DATE) 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WHERE “Landing _Outcome” ==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2467DED-B73D-BBA0-966C-54C9F9937CE9}"/>
              </a:ext>
            </a:extLst>
          </p:cNvPr>
          <p:cNvPicPr>
            <a:picLocks noChangeAspect="1"/>
          </p:cNvPicPr>
          <p:nvPr/>
        </p:nvPicPr>
        <p:blipFill>
          <a:blip r:embed="rId3"/>
          <a:stretch>
            <a:fillRect/>
          </a:stretch>
        </p:blipFill>
        <p:spPr>
          <a:xfrm>
            <a:off x="5047956" y="3429000"/>
            <a:ext cx="1490070" cy="99883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8977"/>
            <a:ext cx="11102200" cy="46179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WHERE PAYLOAD_MASS_KG_ &gt; 4000 AND PAYLOAD_MASS_KG_ &lt; 6000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AND “Landing _Outcome” == ‘Success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C7CEA67-1D6C-BF9B-DAFB-963B0F7FA054}"/>
              </a:ext>
            </a:extLst>
          </p:cNvPr>
          <p:cNvPicPr>
            <a:picLocks noChangeAspect="1"/>
          </p:cNvPicPr>
          <p:nvPr/>
        </p:nvPicPr>
        <p:blipFill>
          <a:blip r:embed="rId3"/>
          <a:stretch>
            <a:fillRect/>
          </a:stretch>
        </p:blipFill>
        <p:spPr>
          <a:xfrm>
            <a:off x="4347763" y="3260574"/>
            <a:ext cx="2592683" cy="316663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4026"/>
            <a:ext cx="10687962" cy="46929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FROM SPACEXTBL</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GROUP BY </a:t>
            </a:r>
            <a:r>
              <a:rPr lang="en-US" sz="2200" dirty="0" err="1">
                <a:solidFill>
                  <a:schemeClr val="accent3">
                    <a:lumMod val="25000"/>
                  </a:schemeClr>
                </a:solidFill>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57362FD-C0C0-0ADB-F56A-9A3AD42E76A0}"/>
              </a:ext>
            </a:extLst>
          </p:cNvPr>
          <p:cNvPicPr>
            <a:picLocks noChangeAspect="1"/>
          </p:cNvPicPr>
          <p:nvPr/>
        </p:nvPicPr>
        <p:blipFill>
          <a:blip r:embed="rId3"/>
          <a:stretch>
            <a:fillRect/>
          </a:stretch>
        </p:blipFill>
        <p:spPr>
          <a:xfrm>
            <a:off x="3211896" y="2988482"/>
            <a:ext cx="5804190" cy="23854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73967"/>
            <a:ext cx="11207130" cy="46029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WHERE PAYLOAD_MASS_KG_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MAX(PAYLOAD_MASS_KG_) 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ORDER BY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DESC</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D1DB5F3-C15C-CCDF-8A51-BCF2A4D20D7E}"/>
              </a:ext>
            </a:extLst>
          </p:cNvPr>
          <p:cNvPicPr>
            <a:picLocks noChangeAspect="1"/>
          </p:cNvPicPr>
          <p:nvPr/>
        </p:nvPicPr>
        <p:blipFill>
          <a:blip r:embed="rId3"/>
          <a:stretch>
            <a:fillRect/>
          </a:stretch>
        </p:blipFill>
        <p:spPr>
          <a:xfrm>
            <a:off x="10266254" y="1523818"/>
            <a:ext cx="1516015" cy="450175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58977"/>
            <a:ext cx="10687961" cy="446659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 a subset of the data science methodology is applied. It includes: data collection, data understanding, data preparation, modeling, and evaluation.</a:t>
            </a:r>
          </a:p>
          <a:p>
            <a:pPr>
              <a:lnSpc>
                <a:spcPct val="100000"/>
              </a:lnSpc>
              <a:spcBef>
                <a:spcPts val="1400"/>
              </a:spcBef>
            </a:pPr>
            <a:r>
              <a:rPr lang="en-US" sz="2200" dirty="0">
                <a:solidFill>
                  <a:schemeClr val="accent3">
                    <a:lumMod val="25000"/>
                  </a:schemeClr>
                </a:solidFill>
                <a:latin typeface="Abadi" panose="020B0604020104020204" pitchFamily="34" charset="0"/>
              </a:rPr>
              <a:t>Exploration data analysis (EDA) is utilized to investigate the relationship between factors contributing on a launch.</a:t>
            </a:r>
          </a:p>
          <a:p>
            <a:pPr>
              <a:lnSpc>
                <a:spcPct val="100000"/>
              </a:lnSpc>
              <a:spcBef>
                <a:spcPts val="1400"/>
              </a:spcBef>
            </a:pPr>
            <a:r>
              <a:rPr lang="en-US" sz="2200" dirty="0">
                <a:solidFill>
                  <a:schemeClr val="accent3">
                    <a:lumMod val="25000"/>
                  </a:schemeClr>
                </a:solidFill>
                <a:latin typeface="Abadi" panose="020B0604020104020204" pitchFamily="34" charset="0"/>
              </a:rPr>
              <a:t>To visualize the data, a dashboard is built with interactive functions.</a:t>
            </a:r>
          </a:p>
          <a:p>
            <a:pPr>
              <a:lnSpc>
                <a:spcPct val="100000"/>
              </a:lnSpc>
              <a:spcBef>
                <a:spcPts val="1400"/>
              </a:spcBef>
            </a:pPr>
            <a:r>
              <a:rPr lang="en-US" sz="2200" dirty="0">
                <a:solidFill>
                  <a:schemeClr val="accent3">
                    <a:lumMod val="25000"/>
                  </a:schemeClr>
                </a:solidFill>
                <a:latin typeface="Abadi" panose="020B0604020104020204" pitchFamily="34" charset="0"/>
              </a:rPr>
              <a:t>Classification models which predict if a landing case is success or failed achieve more than 80%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4007"/>
            <a:ext cx="9745589" cy="46629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	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4, 2) AS Month, “Landing _Outcome”,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a:t>
            </a:r>
          </a:p>
          <a:p>
            <a:pPr marL="0" indent="0">
              <a:lnSpc>
                <a:spcPct val="100000"/>
              </a:lnSpc>
              <a:spcBef>
                <a:spcPts val="1400"/>
              </a:spcBef>
              <a:buNone/>
            </a:pPr>
            <a:r>
              <a:rPr lang="en-US" sz="2200" dirty="0">
                <a:solidFill>
                  <a:schemeClr val="accent3">
                    <a:lumMod val="25000"/>
                  </a:schemeClr>
                </a:solidFill>
                <a:latin typeface="Abadi"/>
              </a:rPr>
              <a:t>		FROM SPACEXTBL</a:t>
            </a:r>
          </a:p>
          <a:p>
            <a:pPr marL="0" indent="0">
              <a:lnSpc>
                <a:spcPct val="100000"/>
              </a:lnSpc>
              <a:spcBef>
                <a:spcPts val="1400"/>
              </a:spcBef>
              <a:buNone/>
            </a:pPr>
            <a:r>
              <a:rPr lang="en-US" sz="2200" dirty="0">
                <a:solidFill>
                  <a:schemeClr val="accent3">
                    <a:lumMod val="25000"/>
                  </a:schemeClr>
                </a:solidFill>
                <a:latin typeface="Abadi"/>
              </a:rPr>
              <a:t>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7, 4) = ‘2015’ </a:t>
            </a:r>
          </a:p>
          <a:p>
            <a:pPr marL="0" indent="0">
              <a:lnSpc>
                <a:spcPct val="100000"/>
              </a:lnSpc>
              <a:spcBef>
                <a:spcPts val="1400"/>
              </a:spcBef>
              <a:buNone/>
            </a:pPr>
            <a:r>
              <a:rPr lang="en-US" sz="2200" dirty="0">
                <a:solidFill>
                  <a:schemeClr val="accent3">
                    <a:lumMod val="25000"/>
                  </a:schemeClr>
                </a:solidFill>
                <a:latin typeface="Abadi"/>
              </a:rPr>
              <a:t>		AND “Landing _Outcome” = ‘Failure (drone ship)’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Failed Launch Records</a:t>
            </a:r>
          </a:p>
        </p:txBody>
      </p:sp>
      <p:pic>
        <p:nvPicPr>
          <p:cNvPr id="6" name="Picture 5">
            <a:extLst>
              <a:ext uri="{FF2B5EF4-FFF2-40B4-BE49-F238E27FC236}">
                <a16:creationId xmlns:a16="http://schemas.microsoft.com/office/drawing/2014/main" id="{F542CF19-AF67-1570-F5D0-1F559BACC404}"/>
              </a:ext>
            </a:extLst>
          </p:cNvPr>
          <p:cNvPicPr>
            <a:picLocks noChangeAspect="1"/>
          </p:cNvPicPr>
          <p:nvPr/>
        </p:nvPicPr>
        <p:blipFill>
          <a:blip r:embed="rId3"/>
          <a:stretch>
            <a:fillRect/>
          </a:stretch>
        </p:blipFill>
        <p:spPr>
          <a:xfrm>
            <a:off x="3302554" y="4261693"/>
            <a:ext cx="5586891" cy="137858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8977"/>
            <a:ext cx="10687962" cy="461798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Query:	SELECT “Landing _Outcome”,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COUNT(“Landing _Outcome”) AS </a:t>
            </a:r>
            <a:r>
              <a:rPr lang="en-US" sz="2200" dirty="0" err="1">
                <a:solidFill>
                  <a:schemeClr val="accent3">
                    <a:lumMod val="25000"/>
                  </a:schemeClr>
                </a:solidFill>
                <a:latin typeface="Abadi" panose="020B0604020104020204" pitchFamily="34" charset="0"/>
              </a:rPr>
              <a:t>Total_Landing_Outcome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WHERE “Landing _Outcome” LIKE ‘Success%’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AND DATE BETWEEN ’04-06-2016’ AND ’20-03-2017’</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GROUP BY “Landing _Outcome”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ORDER BY “Landing _Outcome”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73ED35D-F173-8E40-D692-F847FFA069FD}"/>
              </a:ext>
            </a:extLst>
          </p:cNvPr>
          <p:cNvPicPr>
            <a:picLocks noChangeAspect="1"/>
          </p:cNvPicPr>
          <p:nvPr/>
        </p:nvPicPr>
        <p:blipFill>
          <a:blip r:embed="rId3"/>
          <a:stretch>
            <a:fillRect/>
          </a:stretch>
        </p:blipFill>
        <p:spPr>
          <a:xfrm>
            <a:off x="4101810" y="5129071"/>
            <a:ext cx="3527934" cy="140198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All launch site’s location markers</a:t>
            </a:r>
          </a:p>
        </p:txBody>
      </p:sp>
      <p:pic>
        <p:nvPicPr>
          <p:cNvPr id="6" name="Picture 5">
            <a:extLst>
              <a:ext uri="{FF2B5EF4-FFF2-40B4-BE49-F238E27FC236}">
                <a16:creationId xmlns:a16="http://schemas.microsoft.com/office/drawing/2014/main" id="{3A98BA1A-6401-2304-D089-04CF815E96B0}"/>
              </a:ext>
            </a:extLst>
          </p:cNvPr>
          <p:cNvPicPr>
            <a:picLocks noChangeAspect="1"/>
          </p:cNvPicPr>
          <p:nvPr/>
        </p:nvPicPr>
        <p:blipFill>
          <a:blip r:embed="rId3"/>
          <a:stretch>
            <a:fillRect/>
          </a:stretch>
        </p:blipFill>
        <p:spPr>
          <a:xfrm>
            <a:off x="198233" y="1558491"/>
            <a:ext cx="8516539" cy="4667901"/>
          </a:xfrm>
          <a:prstGeom prst="rect">
            <a:avLst/>
          </a:prstGeom>
        </p:spPr>
      </p:pic>
      <p:sp>
        <p:nvSpPr>
          <p:cNvPr id="7" name="TextBox 6">
            <a:extLst>
              <a:ext uri="{FF2B5EF4-FFF2-40B4-BE49-F238E27FC236}">
                <a16:creationId xmlns:a16="http://schemas.microsoft.com/office/drawing/2014/main" id="{A7A31490-43FD-55F9-669C-7B1CD94FAAC8}"/>
              </a:ext>
            </a:extLst>
          </p:cNvPr>
          <p:cNvSpPr txBox="1"/>
          <p:nvPr/>
        </p:nvSpPr>
        <p:spPr>
          <a:xfrm>
            <a:off x="8979108" y="1723869"/>
            <a:ext cx="2743200"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The launch sites are placed in America near coastlines.</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Launch site with landing outcome</a:t>
            </a:r>
          </a:p>
        </p:txBody>
      </p:sp>
      <p:pic>
        <p:nvPicPr>
          <p:cNvPr id="4" name="Picture 3">
            <a:extLst>
              <a:ext uri="{FF2B5EF4-FFF2-40B4-BE49-F238E27FC236}">
                <a16:creationId xmlns:a16="http://schemas.microsoft.com/office/drawing/2014/main" id="{9BC9B8FE-FFF3-98E2-287A-8C1DC81F406E}"/>
              </a:ext>
            </a:extLst>
          </p:cNvPr>
          <p:cNvPicPr>
            <a:picLocks noChangeAspect="1"/>
          </p:cNvPicPr>
          <p:nvPr/>
        </p:nvPicPr>
        <p:blipFill>
          <a:blip r:embed="rId3"/>
          <a:stretch>
            <a:fillRect/>
          </a:stretch>
        </p:blipFill>
        <p:spPr>
          <a:xfrm>
            <a:off x="237110" y="1340146"/>
            <a:ext cx="3910625" cy="2140599"/>
          </a:xfrm>
          <a:prstGeom prst="rect">
            <a:avLst/>
          </a:prstGeom>
        </p:spPr>
      </p:pic>
      <p:sp>
        <p:nvSpPr>
          <p:cNvPr id="6" name="TextBox 5">
            <a:extLst>
              <a:ext uri="{FF2B5EF4-FFF2-40B4-BE49-F238E27FC236}">
                <a16:creationId xmlns:a16="http://schemas.microsoft.com/office/drawing/2014/main" id="{643E48C1-4866-E401-7790-A0F10DAB6D49}"/>
              </a:ext>
            </a:extLst>
          </p:cNvPr>
          <p:cNvSpPr txBox="1"/>
          <p:nvPr/>
        </p:nvSpPr>
        <p:spPr>
          <a:xfrm>
            <a:off x="8634023" y="1583176"/>
            <a:ext cx="2953374" cy="3139321"/>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The success site is annotated with green, and red for failed one.</a:t>
            </a:r>
          </a:p>
          <a:p>
            <a:pPr marL="342900" indent="-342900">
              <a:buFont typeface="Arial" panose="020B0604020202020204" pitchFamily="34" charset="0"/>
              <a:buChar char="•"/>
            </a:pPr>
            <a:r>
              <a:rPr lang="en-US" sz="2200" dirty="0">
                <a:latin typeface="Abadi" panose="020B0604020104020204" pitchFamily="34" charset="0"/>
              </a:rPr>
              <a:t>KSC LC-39A is the launch site with high rate of success.</a:t>
            </a:r>
          </a:p>
          <a:p>
            <a:pPr marL="342900" indent="-342900">
              <a:buFont typeface="Arial" panose="020B0604020202020204" pitchFamily="34" charset="0"/>
              <a:buChar char="•"/>
            </a:pPr>
            <a:endParaRPr lang="en-US" sz="2200" dirty="0">
              <a:latin typeface="Abadi" panose="020B0604020104020204" pitchFamily="34" charset="0"/>
            </a:endParaRPr>
          </a:p>
        </p:txBody>
      </p:sp>
      <p:pic>
        <p:nvPicPr>
          <p:cNvPr id="9" name="Picture 8">
            <a:extLst>
              <a:ext uri="{FF2B5EF4-FFF2-40B4-BE49-F238E27FC236}">
                <a16:creationId xmlns:a16="http://schemas.microsoft.com/office/drawing/2014/main" id="{93DECD34-37AB-B4DB-3095-C354E73B4E54}"/>
              </a:ext>
            </a:extLst>
          </p:cNvPr>
          <p:cNvPicPr>
            <a:picLocks noChangeAspect="1"/>
          </p:cNvPicPr>
          <p:nvPr/>
        </p:nvPicPr>
        <p:blipFill>
          <a:blip r:embed="rId4"/>
          <a:stretch>
            <a:fillRect/>
          </a:stretch>
        </p:blipFill>
        <p:spPr>
          <a:xfrm>
            <a:off x="244290" y="3733192"/>
            <a:ext cx="3903445" cy="2140599"/>
          </a:xfrm>
          <a:prstGeom prst="rect">
            <a:avLst/>
          </a:prstGeom>
        </p:spPr>
      </p:pic>
      <p:pic>
        <p:nvPicPr>
          <p:cNvPr id="11" name="Picture 10">
            <a:extLst>
              <a:ext uri="{FF2B5EF4-FFF2-40B4-BE49-F238E27FC236}">
                <a16:creationId xmlns:a16="http://schemas.microsoft.com/office/drawing/2014/main" id="{B8F56366-4080-39FD-D337-F3D3F45C3C93}"/>
              </a:ext>
            </a:extLst>
          </p:cNvPr>
          <p:cNvPicPr>
            <a:picLocks noChangeAspect="1"/>
          </p:cNvPicPr>
          <p:nvPr/>
        </p:nvPicPr>
        <p:blipFill>
          <a:blip r:embed="rId5"/>
          <a:stretch>
            <a:fillRect/>
          </a:stretch>
        </p:blipFill>
        <p:spPr>
          <a:xfrm>
            <a:off x="4428919" y="1332869"/>
            <a:ext cx="3923920" cy="2147876"/>
          </a:xfrm>
          <a:prstGeom prst="rect">
            <a:avLst/>
          </a:prstGeom>
        </p:spPr>
      </p:pic>
      <p:pic>
        <p:nvPicPr>
          <p:cNvPr id="13" name="Picture 12">
            <a:extLst>
              <a:ext uri="{FF2B5EF4-FFF2-40B4-BE49-F238E27FC236}">
                <a16:creationId xmlns:a16="http://schemas.microsoft.com/office/drawing/2014/main" id="{13A30611-D87E-7894-4010-565259B3890A}"/>
              </a:ext>
            </a:extLst>
          </p:cNvPr>
          <p:cNvPicPr>
            <a:picLocks noChangeAspect="1"/>
          </p:cNvPicPr>
          <p:nvPr/>
        </p:nvPicPr>
        <p:blipFill>
          <a:blip r:embed="rId6"/>
          <a:stretch>
            <a:fillRect/>
          </a:stretch>
        </p:blipFill>
        <p:spPr>
          <a:xfrm>
            <a:off x="4428919" y="3757006"/>
            <a:ext cx="3889625" cy="214059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a:t>
            </a:r>
            <a:r>
              <a:rPr lang="en-US" dirty="0" err="1">
                <a:solidFill>
                  <a:srgbClr val="0B49CB"/>
                </a:solidFill>
                <a:latin typeface="Abadi"/>
              </a:rPr>
              <a:t>Proximites</a:t>
            </a:r>
            <a:endParaRPr lang="en-US" dirty="0">
              <a:solidFill>
                <a:srgbClr val="0B49CB"/>
              </a:solidFill>
              <a:latin typeface="Abadi"/>
            </a:endParaRPr>
          </a:p>
        </p:txBody>
      </p:sp>
      <p:sp>
        <p:nvSpPr>
          <p:cNvPr id="9" name="TextBox 8">
            <a:extLst>
              <a:ext uri="{FF2B5EF4-FFF2-40B4-BE49-F238E27FC236}">
                <a16:creationId xmlns:a16="http://schemas.microsoft.com/office/drawing/2014/main" id="{B059D335-C809-E9C7-8F6E-934D952572D5}"/>
              </a:ext>
            </a:extLst>
          </p:cNvPr>
          <p:cNvSpPr txBox="1"/>
          <p:nvPr/>
        </p:nvSpPr>
        <p:spPr>
          <a:xfrm>
            <a:off x="7929797" y="1693476"/>
            <a:ext cx="3528175" cy="3477875"/>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Four proximities: coastline, railway, highway, and city.</a:t>
            </a:r>
          </a:p>
          <a:p>
            <a:pPr marL="342900" indent="-342900">
              <a:buFont typeface="Arial" panose="020B0604020202020204" pitchFamily="34" charset="0"/>
              <a:buChar char="•"/>
            </a:pPr>
            <a:r>
              <a:rPr lang="en-US" sz="2200" dirty="0">
                <a:latin typeface="Abadi" panose="020B0604020104020204" pitchFamily="34" charset="0"/>
              </a:rPr>
              <a:t>The launch site is near with coastline, railway, and highway for easy transportation. However, it is kept far from city because of the side effects.</a:t>
            </a:r>
          </a:p>
        </p:txBody>
      </p:sp>
      <p:pic>
        <p:nvPicPr>
          <p:cNvPr id="11" name="Picture 10">
            <a:extLst>
              <a:ext uri="{FF2B5EF4-FFF2-40B4-BE49-F238E27FC236}">
                <a16:creationId xmlns:a16="http://schemas.microsoft.com/office/drawing/2014/main" id="{C152DA62-4238-A2B8-2F20-2A848CA136CC}"/>
              </a:ext>
            </a:extLst>
          </p:cNvPr>
          <p:cNvPicPr>
            <a:picLocks noChangeAspect="1"/>
          </p:cNvPicPr>
          <p:nvPr/>
        </p:nvPicPr>
        <p:blipFill>
          <a:blip r:embed="rId3"/>
          <a:stretch>
            <a:fillRect/>
          </a:stretch>
        </p:blipFill>
        <p:spPr>
          <a:xfrm>
            <a:off x="770011" y="1499784"/>
            <a:ext cx="6843596" cy="374677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Total launch success count for all sites</a:t>
            </a:r>
          </a:p>
        </p:txBody>
      </p:sp>
      <p:pic>
        <p:nvPicPr>
          <p:cNvPr id="4" name="Picture 3">
            <a:extLst>
              <a:ext uri="{FF2B5EF4-FFF2-40B4-BE49-F238E27FC236}">
                <a16:creationId xmlns:a16="http://schemas.microsoft.com/office/drawing/2014/main" id="{9E4B1A16-74CD-BB7B-3394-F06930BD4440}"/>
              </a:ext>
            </a:extLst>
          </p:cNvPr>
          <p:cNvPicPr>
            <a:picLocks noChangeAspect="1"/>
          </p:cNvPicPr>
          <p:nvPr/>
        </p:nvPicPr>
        <p:blipFill>
          <a:blip r:embed="rId3"/>
          <a:stretch>
            <a:fillRect/>
          </a:stretch>
        </p:blipFill>
        <p:spPr>
          <a:xfrm>
            <a:off x="5142102" y="1362570"/>
            <a:ext cx="7025404" cy="3314362"/>
          </a:xfrm>
          <a:prstGeom prst="rect">
            <a:avLst/>
          </a:prstGeom>
        </p:spPr>
      </p:pic>
      <p:sp>
        <p:nvSpPr>
          <p:cNvPr id="6" name="TextBox 5">
            <a:extLst>
              <a:ext uri="{FF2B5EF4-FFF2-40B4-BE49-F238E27FC236}">
                <a16:creationId xmlns:a16="http://schemas.microsoft.com/office/drawing/2014/main" id="{6D38C756-0185-3664-096F-04C98C3D08C7}"/>
              </a:ext>
            </a:extLst>
          </p:cNvPr>
          <p:cNvSpPr txBox="1"/>
          <p:nvPr/>
        </p:nvSpPr>
        <p:spPr>
          <a:xfrm>
            <a:off x="284813" y="1708879"/>
            <a:ext cx="4646951" cy="2462213"/>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KSC LC-39A has the highest proportion of launch success, 41.7%.</a:t>
            </a:r>
          </a:p>
          <a:p>
            <a:endParaRPr lang="en-US" sz="2200" dirty="0">
              <a:latin typeface="Abadi" panose="020B0604020104020204" pitchFamily="34" charset="0"/>
            </a:endParaRPr>
          </a:p>
          <a:p>
            <a:pPr marL="342900" indent="-342900">
              <a:buFont typeface="Arial" panose="020B0604020202020204" pitchFamily="34" charset="0"/>
              <a:buChar char="•"/>
            </a:pPr>
            <a:r>
              <a:rPr lang="en-US" sz="2200" dirty="0">
                <a:latin typeface="Abadi" panose="020B0604020104020204" pitchFamily="34" charset="0"/>
              </a:rPr>
              <a:t>CCAFS SLC-40 has the lowest percentage of launch success, 12.5%.</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The launch success ratio for KSC LC-39A</a:t>
            </a:r>
          </a:p>
        </p:txBody>
      </p:sp>
      <p:pic>
        <p:nvPicPr>
          <p:cNvPr id="7" name="Picture 6">
            <a:extLst>
              <a:ext uri="{FF2B5EF4-FFF2-40B4-BE49-F238E27FC236}">
                <a16:creationId xmlns:a16="http://schemas.microsoft.com/office/drawing/2014/main" id="{8F4D7658-548D-63B2-3184-4CC2E1CAAE2C}"/>
              </a:ext>
            </a:extLst>
          </p:cNvPr>
          <p:cNvPicPr>
            <a:picLocks noChangeAspect="1"/>
          </p:cNvPicPr>
          <p:nvPr/>
        </p:nvPicPr>
        <p:blipFill>
          <a:blip r:embed="rId3"/>
          <a:stretch>
            <a:fillRect/>
          </a:stretch>
        </p:blipFill>
        <p:spPr>
          <a:xfrm>
            <a:off x="5866152" y="1337884"/>
            <a:ext cx="6325848" cy="3087728"/>
          </a:xfrm>
          <a:prstGeom prst="rect">
            <a:avLst/>
          </a:prstGeom>
        </p:spPr>
      </p:pic>
      <p:sp>
        <p:nvSpPr>
          <p:cNvPr id="9" name="TextBox 8">
            <a:extLst>
              <a:ext uri="{FF2B5EF4-FFF2-40B4-BE49-F238E27FC236}">
                <a16:creationId xmlns:a16="http://schemas.microsoft.com/office/drawing/2014/main" id="{84513401-BD4F-A6FD-0248-EC4B6A10F0DD}"/>
              </a:ext>
            </a:extLst>
          </p:cNvPr>
          <p:cNvSpPr txBox="1"/>
          <p:nvPr/>
        </p:nvSpPr>
        <p:spPr>
          <a:xfrm>
            <a:off x="770011" y="1708879"/>
            <a:ext cx="4761359" cy="769441"/>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10 success cases which equal to 76.9% success rate.</a:t>
            </a: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Scatter plot Payload vs. Launch Outcome for all sites</a:t>
            </a:r>
          </a:p>
        </p:txBody>
      </p:sp>
      <p:pic>
        <p:nvPicPr>
          <p:cNvPr id="4" name="Picture 3">
            <a:extLst>
              <a:ext uri="{FF2B5EF4-FFF2-40B4-BE49-F238E27FC236}">
                <a16:creationId xmlns:a16="http://schemas.microsoft.com/office/drawing/2014/main" id="{E1661ED5-08A3-03B3-ECBB-0453855E404B}"/>
              </a:ext>
            </a:extLst>
          </p:cNvPr>
          <p:cNvPicPr>
            <a:picLocks noChangeAspect="1"/>
          </p:cNvPicPr>
          <p:nvPr/>
        </p:nvPicPr>
        <p:blipFill>
          <a:blip r:embed="rId3"/>
          <a:stretch>
            <a:fillRect/>
          </a:stretch>
        </p:blipFill>
        <p:spPr>
          <a:xfrm>
            <a:off x="2065664" y="1373181"/>
            <a:ext cx="8771355" cy="3273770"/>
          </a:xfrm>
          <a:prstGeom prst="rect">
            <a:avLst/>
          </a:prstGeom>
        </p:spPr>
      </p:pic>
      <p:sp>
        <p:nvSpPr>
          <p:cNvPr id="8" name="TextBox 7">
            <a:extLst>
              <a:ext uri="{FF2B5EF4-FFF2-40B4-BE49-F238E27FC236}">
                <a16:creationId xmlns:a16="http://schemas.microsoft.com/office/drawing/2014/main" id="{F64128DC-FC89-A8E9-DFEE-07EEC5D195AA}"/>
              </a:ext>
            </a:extLst>
          </p:cNvPr>
          <p:cNvSpPr txBox="1"/>
          <p:nvPr/>
        </p:nvSpPr>
        <p:spPr>
          <a:xfrm>
            <a:off x="1351194" y="4782264"/>
            <a:ext cx="9489611"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Success landing cases concentrate on the payload mass range between 2000 and 4000 kg, and with two main booster version (FT, B4).</a:t>
            </a:r>
          </a:p>
          <a:p>
            <a:pPr marL="342900" indent="-342900">
              <a:buFont typeface="Arial" panose="020B0604020202020204" pitchFamily="34" charset="0"/>
              <a:buChar char="•"/>
            </a:pPr>
            <a:r>
              <a:rPr lang="en-US" sz="2200" dirty="0">
                <a:latin typeface="Abadi" panose="020B0604020104020204" pitchFamily="34" charset="0"/>
              </a:rPr>
              <a:t>Most of failed landing cases belong to the booster version v1.1 with payload mass less than 5000 kg.</a:t>
            </a:r>
          </a:p>
          <a:p>
            <a:pPr marL="342900" indent="-342900">
              <a:buFont typeface="Arial" panose="020B0604020202020204" pitchFamily="34" charset="0"/>
              <a:buChar char="•"/>
            </a:pPr>
            <a:endParaRPr lang="en-US" sz="2200"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58977"/>
            <a:ext cx="10629904" cy="44665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sz="2200" dirty="0">
                <a:solidFill>
                  <a:schemeClr val="accent3">
                    <a:lumMod val="25000"/>
                  </a:schemeClr>
                </a:solidFill>
                <a:latin typeface="Abadi" panose="020B0604020104020204" pitchFamily="34" charset="0"/>
              </a:rPr>
              <a:t>The commercial space age is here. SpaceX is one of the leading companies in the space travel industry. One factor contributing to the success of SpaceX is that the expense for a rocket launch is inexpensive. </a:t>
            </a:r>
            <a:r>
              <a:rPr lang="en-US" sz="2200" b="0" i="0" dirty="0">
                <a:solidFill>
                  <a:srgbClr val="1F1F1F"/>
                </a:solidFill>
                <a:effectLst/>
                <a:latin typeface="Abadi" panose="020B0604020104020204" pitchFamily="34" charset="0"/>
              </a:rPr>
              <a:t>SpaceX advertises Falcon 9 rocket launches on its website with a cost of 62 million dollars;  other providers cost upwards of 165 million dollars each, much of the savings is because SpaceX can reuse the first stage.</a:t>
            </a:r>
          </a:p>
          <a:p>
            <a:pPr algn="l"/>
            <a:r>
              <a:rPr lang="en-US" sz="2200" dirty="0">
                <a:solidFill>
                  <a:srgbClr val="1F1F1F"/>
                </a:solidFill>
                <a:latin typeface="Abadi" panose="020B0604020104020204" pitchFamily="34" charset="0"/>
              </a:rPr>
              <a:t>Research on the recorded data from SpaceX can help to explore the main factors in the rocket launch problem.</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The ultimate aim of this project is to determine if the first stage will land successfully or not, so that the cost of a launch is estimated precisely.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73185"/>
            <a:ext cx="10515601" cy="940231"/>
          </a:xfrm>
          <a:prstGeom prst="rect">
            <a:avLst/>
          </a:prstGeom>
        </p:spPr>
        <p:txBody>
          <a:bodyPr vert="horz" lIns="91440" tIns="45720" rIns="91440" bIns="45720" rtlCol="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SVM show better performance on the train set, but the worst one on the test set.</a:t>
            </a:r>
          </a:p>
          <a:p>
            <a:pPr>
              <a:lnSpc>
                <a:spcPct val="100000"/>
              </a:lnSpc>
              <a:spcBef>
                <a:spcPts val="1400"/>
              </a:spcBef>
            </a:pPr>
            <a:r>
              <a:rPr lang="en-US" sz="2200" dirty="0">
                <a:solidFill>
                  <a:schemeClr val="accent3">
                    <a:lumMod val="25000"/>
                  </a:schemeClr>
                </a:solidFill>
                <a:latin typeface="Abadi" panose="020B0604020104020204" pitchFamily="34" charset="0"/>
              </a:rPr>
              <a:t>The highest test accuracy is 83.3% for Logistic Regression, Decision Tree, and K-Nearest Neighbors.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1BEA66D-035C-CFA0-8308-7612B794B395}"/>
              </a:ext>
            </a:extLst>
          </p:cNvPr>
          <p:cNvPicPr>
            <a:picLocks noChangeAspect="1"/>
          </p:cNvPicPr>
          <p:nvPr/>
        </p:nvPicPr>
        <p:blipFill>
          <a:blip r:embed="rId3"/>
          <a:stretch>
            <a:fillRect/>
          </a:stretch>
        </p:blipFill>
        <p:spPr>
          <a:xfrm>
            <a:off x="5575054" y="3583074"/>
            <a:ext cx="3641559" cy="2844137"/>
          </a:xfrm>
          <a:prstGeom prst="rect">
            <a:avLst/>
          </a:prstGeom>
        </p:spPr>
      </p:pic>
      <p:pic>
        <p:nvPicPr>
          <p:cNvPr id="7" name="Picture 6">
            <a:extLst>
              <a:ext uri="{FF2B5EF4-FFF2-40B4-BE49-F238E27FC236}">
                <a16:creationId xmlns:a16="http://schemas.microsoft.com/office/drawing/2014/main" id="{F5BA45BB-D409-9E7C-86B3-C01A74CEE900}"/>
              </a:ext>
            </a:extLst>
          </p:cNvPr>
          <p:cNvPicPr>
            <a:picLocks noChangeAspect="1"/>
          </p:cNvPicPr>
          <p:nvPr/>
        </p:nvPicPr>
        <p:blipFill>
          <a:blip r:embed="rId4"/>
          <a:stretch>
            <a:fillRect/>
          </a:stretch>
        </p:blipFill>
        <p:spPr>
          <a:xfrm>
            <a:off x="770011" y="3567914"/>
            <a:ext cx="3641558" cy="285929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86876"/>
            <a:ext cx="5085270" cy="438211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a:t>
            </a:r>
            <a:r>
              <a:rPr lang="en-US" sz="2200" dirty="0" err="1">
                <a:solidFill>
                  <a:schemeClr val="accent3">
                    <a:lumMod val="25000"/>
                  </a:schemeClr>
                </a:solidFill>
                <a:latin typeface="Abadi" panose="020B0604020104020204" pitchFamily="34" charset="0"/>
              </a:rPr>
              <a:t>matrice</a:t>
            </a:r>
            <a:r>
              <a:rPr lang="en-US" sz="2200" dirty="0">
                <a:solidFill>
                  <a:schemeClr val="accent3">
                    <a:lumMod val="25000"/>
                  </a:schemeClr>
                </a:solidFill>
                <a:latin typeface="Abadi" panose="020B0604020104020204" pitchFamily="34" charset="0"/>
              </a:rPr>
              <a:t> for Logistic Regression, Decision Tree, and K-Nearest Neighbors classifiers are the same.</a:t>
            </a:r>
          </a:p>
          <a:p>
            <a:pPr>
              <a:lnSpc>
                <a:spcPct val="100000"/>
              </a:lnSpc>
              <a:spcBef>
                <a:spcPts val="1400"/>
              </a:spcBef>
            </a:pPr>
            <a:r>
              <a:rPr lang="en-US" sz="2200" dirty="0">
                <a:solidFill>
                  <a:schemeClr val="accent3">
                    <a:lumMod val="25000"/>
                  </a:schemeClr>
                </a:solidFill>
                <a:latin typeface="Abadi" panose="020B0604020104020204" pitchFamily="34" charset="0"/>
              </a:rPr>
              <a:t>There are 3 failed landing cases which are predicted as successful.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29D0690-C0AA-76E7-94A0-B1286CEDE81E}"/>
              </a:ext>
            </a:extLst>
          </p:cNvPr>
          <p:cNvPicPr>
            <a:picLocks noChangeAspect="1"/>
          </p:cNvPicPr>
          <p:nvPr/>
        </p:nvPicPr>
        <p:blipFill>
          <a:blip r:embed="rId3"/>
          <a:stretch>
            <a:fillRect/>
          </a:stretch>
        </p:blipFill>
        <p:spPr>
          <a:xfrm>
            <a:off x="6336721" y="1486876"/>
            <a:ext cx="5334744" cy="43821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99016"/>
            <a:ext cx="10187799" cy="47273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is possible to determine the landing outcome of a rocket launch by available information.</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 is important for the success rate of landing.</a:t>
            </a:r>
          </a:p>
          <a:p>
            <a:pPr>
              <a:lnSpc>
                <a:spcPct val="100000"/>
              </a:lnSpc>
              <a:spcBef>
                <a:spcPts val="1400"/>
              </a:spcBef>
            </a:pPr>
            <a:r>
              <a:rPr lang="en-US" sz="2200" dirty="0">
                <a:solidFill>
                  <a:schemeClr val="accent3">
                    <a:lumMod val="25000"/>
                  </a:schemeClr>
                </a:solidFill>
                <a:latin typeface="Abadi" panose="020B0604020104020204" pitchFamily="34" charset="0"/>
              </a:rPr>
              <a:t>To improve the predictive results, a deep analysis into attributes, model architecture is needed.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Data collection.</a:t>
            </a:r>
          </a:p>
          <a:p>
            <a:pPr>
              <a:lnSpc>
                <a:spcPct val="120000"/>
              </a:lnSpc>
              <a:spcBef>
                <a:spcPts val="1400"/>
              </a:spcBef>
            </a:pPr>
            <a:r>
              <a:rPr lang="en-US" sz="2200" dirty="0">
                <a:solidFill>
                  <a:schemeClr val="accent3">
                    <a:lumMod val="25000"/>
                  </a:schemeClr>
                </a:solidFill>
                <a:latin typeface="Abadi"/>
              </a:rPr>
              <a:t>Data wrangling</a:t>
            </a:r>
          </a:p>
          <a:p>
            <a:pPr>
              <a:lnSpc>
                <a:spcPct val="120000"/>
              </a:lnSpc>
              <a:spcBef>
                <a:spcPts val="1400"/>
              </a:spcBef>
            </a:pPr>
            <a:r>
              <a:rPr lang="en-US" sz="2200" dirty="0">
                <a:solidFill>
                  <a:schemeClr val="accent3">
                    <a:lumMod val="25000"/>
                  </a:schemeClr>
                </a:solidFill>
                <a:latin typeface="Abadi"/>
              </a:rPr>
              <a:t>Exploratory data analysis (EDA) using visualization and SQL.</a:t>
            </a:r>
          </a:p>
          <a:p>
            <a:pPr>
              <a:lnSpc>
                <a:spcPct val="120000"/>
              </a:lnSpc>
              <a:spcBef>
                <a:spcPts val="1400"/>
              </a:spcBef>
            </a:pPr>
            <a:r>
              <a:rPr lang="en-US" sz="2200" dirty="0">
                <a:solidFill>
                  <a:schemeClr val="accent3">
                    <a:lumMod val="25000"/>
                  </a:schemeClr>
                </a:solidFill>
                <a:latin typeface="Abadi"/>
              </a:rPr>
              <a:t>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20000"/>
              </a:lnSpc>
              <a:spcBef>
                <a:spcPts val="1400"/>
              </a:spcBef>
            </a:pPr>
            <a:r>
              <a:rPr lang="en-US" sz="2200" dirty="0">
                <a:solidFill>
                  <a:schemeClr val="accent3">
                    <a:lumMod val="25000"/>
                  </a:schemeClr>
                </a:solidFill>
                <a:latin typeface="Abadi"/>
              </a:rPr>
              <a:t>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BAF676-4459-26F4-410D-4AA775EA3E62}"/>
              </a:ext>
            </a:extLst>
          </p:cNvPr>
          <p:cNvSpPr>
            <a:spLocks noGrp="1"/>
          </p:cNvSpPr>
          <p:nvPr>
            <p:ph type="body" sz="half" idx="2"/>
          </p:nvPr>
        </p:nvSpPr>
        <p:spPr>
          <a:xfrm>
            <a:off x="770011" y="1650842"/>
            <a:ext cx="10687961" cy="3811588"/>
          </a:xfrm>
        </p:spPr>
        <p:txBody>
          <a:bodyPr/>
          <a:lstStyle/>
          <a:p>
            <a:pPr marL="342900" indent="-342900">
              <a:buFont typeface="Arial" panose="020B0604020202020204" pitchFamily="34" charset="0"/>
              <a:buChar char="•"/>
            </a:pPr>
            <a:r>
              <a:rPr lang="en-US" sz="2200" dirty="0">
                <a:solidFill>
                  <a:schemeClr val="accent3">
                    <a:lumMod val="25000"/>
                  </a:schemeClr>
                </a:solidFill>
                <a:latin typeface="Abadi"/>
              </a:rPr>
              <a:t>Dataset is collected from SpaceX API. It contains information of launches in SpaceX company.</a:t>
            </a:r>
          </a:p>
          <a:p>
            <a:pPr marL="342900" indent="-342900">
              <a:buFont typeface="Arial" panose="020B0604020202020204" pitchFamily="34" charset="0"/>
              <a:buChar char="•"/>
            </a:pPr>
            <a:r>
              <a:rPr lang="en-US" sz="2200" dirty="0">
                <a:solidFill>
                  <a:schemeClr val="accent3">
                    <a:lumMod val="25000"/>
                  </a:schemeClr>
                </a:solidFill>
                <a:latin typeface="Abadi"/>
              </a:rPr>
              <a:t>By request to SpaceX API, a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-formatted data table is collected and then normalize.</a:t>
            </a:r>
            <a:endParaRPr lang="en-US" sz="2200" dirty="0">
              <a:latin typeface="Abadi" panose="020B0604020104020204" pitchFamily="34" charset="0"/>
            </a:endParaRPr>
          </a:p>
          <a:p>
            <a:pPr marL="342900" indent="-342900">
              <a:buFont typeface="Arial" panose="020B0604020202020204" pitchFamily="34" charset="0"/>
              <a:buChar char="•"/>
            </a:pPr>
            <a:r>
              <a:rPr lang="en-US" sz="2200" dirty="0">
                <a:latin typeface="Abadi" panose="020B0604020104020204" pitchFamily="34" charset="0"/>
              </a:rPr>
              <a:t>Link to SpaceX API call notebook: </a:t>
            </a:r>
            <a:r>
              <a:rPr lang="en-US" sz="2200" dirty="0">
                <a:hlinkClick r:id="rId4"/>
              </a:rPr>
              <a:t>IBM-Data-Science-Professional-Certificate/</a:t>
            </a:r>
            <a:r>
              <a:rPr lang="en-US" sz="2200" dirty="0" err="1">
                <a:hlinkClick r:id="rId4"/>
              </a:rPr>
              <a:t>spacex</a:t>
            </a:r>
            <a:r>
              <a:rPr lang="en-US" sz="2200" dirty="0">
                <a:hlinkClick r:id="rId4"/>
              </a:rPr>
              <a:t>-data-collection-</a:t>
            </a:r>
            <a:r>
              <a:rPr lang="en-US" sz="2200" dirty="0" err="1">
                <a:hlinkClick r:id="rId4"/>
              </a:rPr>
              <a:t>api.ipynb</a:t>
            </a:r>
            <a:r>
              <a:rPr lang="en-US" sz="2200" dirty="0">
                <a:hlinkClick r:id="rId4"/>
              </a:rPr>
              <a:t> at master · </a:t>
            </a:r>
            <a:r>
              <a:rPr lang="en-US" sz="2200" dirty="0" err="1">
                <a:hlinkClick r:id="rId4"/>
              </a:rPr>
              <a:t>NVTienOfficial</a:t>
            </a:r>
            <a:r>
              <a:rPr lang="en-US" sz="2200" dirty="0">
                <a:hlinkClick r:id="rId4"/>
              </a:rPr>
              <a:t>/IBM-Data-Science-Professional-Certificate (github.com)</a:t>
            </a:r>
            <a:endParaRPr lang="en-US" sz="2200" dirty="0"/>
          </a:p>
          <a:p>
            <a:pPr marL="342900" indent="-342900">
              <a:buFont typeface="Arial" panose="020B0604020202020204" pitchFamily="34" charset="0"/>
              <a:buChar char="•"/>
            </a:pPr>
            <a:r>
              <a:rPr lang="en-US" sz="2200" dirty="0">
                <a:latin typeface="Abadi" panose="020B0604020104020204" pitchFamily="34" charset="0"/>
              </a:rPr>
              <a:t>Data collection flowchart:</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Data Collection – SpaceX API</a:t>
            </a:r>
          </a:p>
        </p:txBody>
      </p:sp>
      <p:pic>
        <p:nvPicPr>
          <p:cNvPr id="8" name="Picture 7">
            <a:extLst>
              <a:ext uri="{FF2B5EF4-FFF2-40B4-BE49-F238E27FC236}">
                <a16:creationId xmlns:a16="http://schemas.microsoft.com/office/drawing/2014/main" id="{FC28714D-CC9A-A2A9-04DC-9954B31493B4}"/>
              </a:ext>
            </a:extLst>
          </p:cNvPr>
          <p:cNvPicPr>
            <a:picLocks noChangeAspect="1"/>
          </p:cNvPicPr>
          <p:nvPr/>
        </p:nvPicPr>
        <p:blipFill>
          <a:blip r:embed="rId5"/>
          <a:stretch>
            <a:fillRect/>
          </a:stretch>
        </p:blipFill>
        <p:spPr>
          <a:xfrm>
            <a:off x="1030753" y="4658553"/>
            <a:ext cx="10391236" cy="1208607"/>
          </a:xfrm>
          <a:prstGeom prst="rect">
            <a:avLst/>
          </a:prstGeom>
        </p:spPr>
      </p:pic>
    </p:spTree>
    <p:extLst>
      <p:ext uri="{BB962C8B-B14F-4D97-AF65-F5344CB8AC3E}">
        <p14:creationId xmlns:p14="http://schemas.microsoft.com/office/powerpoint/2010/main" val="1049815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BAF676-4459-26F4-410D-4AA775EA3E62}"/>
              </a:ext>
            </a:extLst>
          </p:cNvPr>
          <p:cNvSpPr>
            <a:spLocks noGrp="1"/>
          </p:cNvSpPr>
          <p:nvPr>
            <p:ph type="body" sz="half" idx="2"/>
          </p:nvPr>
        </p:nvSpPr>
        <p:spPr>
          <a:xfrm>
            <a:off x="770011" y="1650842"/>
            <a:ext cx="10687961" cy="3811588"/>
          </a:xfrm>
        </p:spPr>
        <p:txBody>
          <a:bodyPr/>
          <a:lstStyle/>
          <a:p>
            <a:pPr marL="342900" indent="-342900">
              <a:buFont typeface="Arial" panose="020B0604020202020204" pitchFamily="34" charset="0"/>
              <a:buChar char="•"/>
            </a:pPr>
            <a:r>
              <a:rPr lang="en-US" sz="2200" dirty="0">
                <a:latin typeface="Abadi" panose="020B0604020104020204" pitchFamily="34" charset="0"/>
              </a:rPr>
              <a:t>Request to the Wikipedia website (List of Falcon 9 and Falcon Heavy launches) to get html content. The content is parsed with </a:t>
            </a:r>
            <a:r>
              <a:rPr lang="en-US" sz="2200" dirty="0" err="1">
                <a:latin typeface="Abadi" panose="020B0604020104020204" pitchFamily="34" charset="0"/>
              </a:rPr>
              <a:t>BeautifulSoup</a:t>
            </a:r>
            <a:r>
              <a:rPr lang="en-US" sz="2200" dirty="0">
                <a:latin typeface="Abadi" panose="020B0604020104020204" pitchFamily="34" charset="0"/>
              </a:rPr>
              <a:t> into a table-structured format. Only attributes and values in considered range is kept.</a:t>
            </a:r>
          </a:p>
          <a:p>
            <a:pPr marL="342900" indent="-342900">
              <a:buFont typeface="Arial" panose="020B0604020202020204" pitchFamily="34" charset="0"/>
              <a:buChar char="•"/>
            </a:pPr>
            <a:r>
              <a:rPr lang="en-US" sz="2200" dirty="0">
                <a:latin typeface="Abadi" panose="020B0604020104020204" pitchFamily="34" charset="0"/>
              </a:rPr>
              <a:t>Link to Web Scrapping notebook: </a:t>
            </a:r>
            <a:r>
              <a:rPr lang="en-US" sz="2200" dirty="0">
                <a:hlinkClick r:id="rId4"/>
              </a:rPr>
              <a:t>IBM-Data-Science-Professional-Certificate/</a:t>
            </a:r>
            <a:r>
              <a:rPr lang="en-US" sz="2200" dirty="0" err="1">
                <a:hlinkClick r:id="rId4"/>
              </a:rPr>
              <a:t>webscraping.ipynb</a:t>
            </a:r>
            <a:r>
              <a:rPr lang="en-US" sz="2200" dirty="0">
                <a:hlinkClick r:id="rId4"/>
              </a:rPr>
              <a:t> at master · </a:t>
            </a:r>
            <a:r>
              <a:rPr lang="en-US" sz="2200" dirty="0" err="1">
                <a:hlinkClick r:id="rId4"/>
              </a:rPr>
              <a:t>NVTienOfficial</a:t>
            </a:r>
            <a:r>
              <a:rPr lang="en-US" sz="2200" dirty="0">
                <a:hlinkClick r:id="rId4"/>
              </a:rPr>
              <a:t>/IBM-Data-Science-Professional-Certificate · GitHub</a:t>
            </a:r>
            <a:endParaRPr lang="en-US" sz="2200" dirty="0"/>
          </a:p>
          <a:p>
            <a:pPr marL="342900" indent="-342900">
              <a:buFont typeface="Arial" panose="020B0604020202020204" pitchFamily="34" charset="0"/>
              <a:buChar char="•"/>
            </a:pPr>
            <a:r>
              <a:rPr lang="en-US" sz="2200" dirty="0">
                <a:latin typeface="Abadi" panose="020B0604020104020204" pitchFamily="34" charset="0"/>
              </a:rPr>
              <a:t>Web scrapping flowchart:</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Data Collection – Scrapping</a:t>
            </a:r>
          </a:p>
        </p:txBody>
      </p:sp>
      <p:pic>
        <p:nvPicPr>
          <p:cNvPr id="3" name="Picture 2">
            <a:extLst>
              <a:ext uri="{FF2B5EF4-FFF2-40B4-BE49-F238E27FC236}">
                <a16:creationId xmlns:a16="http://schemas.microsoft.com/office/drawing/2014/main" id="{8C6C02A7-7BE3-F5B6-3E8D-28A11E512960}"/>
              </a:ext>
            </a:extLst>
          </p:cNvPr>
          <p:cNvPicPr>
            <a:picLocks noChangeAspect="1"/>
          </p:cNvPicPr>
          <p:nvPr/>
        </p:nvPicPr>
        <p:blipFill>
          <a:blip r:embed="rId5"/>
          <a:stretch>
            <a:fillRect/>
          </a:stretch>
        </p:blipFill>
        <p:spPr>
          <a:xfrm>
            <a:off x="869420" y="4204313"/>
            <a:ext cx="10316781" cy="1166366"/>
          </a:xfrm>
          <a:prstGeom prst="rect">
            <a:avLst/>
          </a:prstGeom>
        </p:spPr>
      </p:pic>
    </p:spTree>
    <p:extLst>
      <p:ext uri="{BB962C8B-B14F-4D97-AF65-F5344CB8AC3E}">
        <p14:creationId xmlns:p14="http://schemas.microsoft.com/office/powerpoint/2010/main" val="317828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73854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2200" dirty="0">
                <a:solidFill>
                  <a:schemeClr val="accent3">
                    <a:lumMod val="25000"/>
                  </a:schemeClr>
                </a:solidFill>
                <a:latin typeface="Abadi"/>
              </a:rPr>
              <a:t>Focus on handle missing, </a:t>
            </a:r>
            <a:r>
              <a:rPr lang="en-US" sz="2200" dirty="0" err="1">
                <a:solidFill>
                  <a:schemeClr val="accent3">
                    <a:lumMod val="25000"/>
                  </a:schemeClr>
                </a:solidFill>
                <a:latin typeface="Abadi"/>
              </a:rPr>
              <a:t>NaN</a:t>
            </a:r>
            <a:r>
              <a:rPr lang="en-US" sz="2200" dirty="0">
                <a:solidFill>
                  <a:schemeClr val="accent3">
                    <a:lumMod val="25000"/>
                  </a:schemeClr>
                </a:solidFill>
                <a:latin typeface="Abadi"/>
              </a:rPr>
              <a:t> values, and create landing outcome as label for prediction task. </a:t>
            </a:r>
          </a:p>
          <a:p>
            <a:pPr>
              <a:lnSpc>
                <a:spcPct val="120000"/>
              </a:lnSpc>
              <a:spcBef>
                <a:spcPts val="1400"/>
              </a:spcBef>
            </a:pPr>
            <a:r>
              <a:rPr lang="en-US" sz="2200" dirty="0">
                <a:solidFill>
                  <a:schemeClr val="accent3">
                    <a:lumMod val="25000"/>
                  </a:schemeClr>
                </a:solidFill>
                <a:latin typeface="Abadi"/>
              </a:rPr>
              <a:t>Link to Data Wrangling notebook: </a:t>
            </a:r>
            <a:r>
              <a:rPr lang="en-US" sz="2200" dirty="0">
                <a:hlinkClick r:id="rId4"/>
              </a:rPr>
              <a:t>IBM-Data-Science-Professional-Certificate/</a:t>
            </a:r>
            <a:r>
              <a:rPr lang="en-US" sz="2200" dirty="0" err="1">
                <a:hlinkClick r:id="rId4"/>
              </a:rPr>
              <a:t>data_wrangling.ipynb</a:t>
            </a:r>
            <a:r>
              <a:rPr lang="en-US" sz="2200" dirty="0">
                <a:hlinkClick r:id="rId4"/>
              </a:rPr>
              <a:t> at master · </a:t>
            </a:r>
            <a:r>
              <a:rPr lang="en-US" sz="2200" dirty="0" err="1">
                <a:hlinkClick r:id="rId4"/>
              </a:rPr>
              <a:t>NVTienOfficial</a:t>
            </a:r>
            <a:r>
              <a:rPr lang="en-US" sz="2200" dirty="0">
                <a:hlinkClick r:id="rId4"/>
              </a:rPr>
              <a:t>/IBM-Data-Science-Professional-Certificate · GitHub</a:t>
            </a:r>
            <a:endParaRPr lang="en-US" sz="2200" dirty="0"/>
          </a:p>
          <a:p>
            <a:pPr>
              <a:lnSpc>
                <a:spcPct val="120000"/>
              </a:lnSpc>
              <a:spcBef>
                <a:spcPts val="1400"/>
              </a:spcBef>
            </a:pPr>
            <a:r>
              <a:rPr lang="en-US" sz="2200" dirty="0">
                <a:solidFill>
                  <a:schemeClr val="accent3">
                    <a:lumMod val="25000"/>
                  </a:schemeClr>
                </a:solidFill>
                <a:latin typeface="Abadi"/>
              </a:rPr>
              <a:t>Data wrangling flowchart:</a:t>
            </a:r>
          </a:p>
          <a:p>
            <a:pPr lvl="1">
              <a:lnSpc>
                <a:spcPct val="120000"/>
              </a:lnSpc>
              <a:spcBef>
                <a:spcPts val="1400"/>
              </a:spcBef>
            </a:pPr>
            <a:endParaRPr lang="en-US" sz="1800" dirty="0">
              <a:solidFill>
                <a:schemeClr val="accent3">
                  <a:lumMod val="25000"/>
                </a:schemeClr>
              </a:solidFill>
              <a:latin typeface="Abadi"/>
            </a:endParaRPr>
          </a:p>
          <a:p>
            <a:pPr marL="0" indent="0">
              <a:lnSpc>
                <a:spcPct val="12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Data Wrangling</a:t>
            </a:r>
          </a:p>
        </p:txBody>
      </p:sp>
      <p:pic>
        <p:nvPicPr>
          <p:cNvPr id="3" name="Picture 2">
            <a:extLst>
              <a:ext uri="{FF2B5EF4-FFF2-40B4-BE49-F238E27FC236}">
                <a16:creationId xmlns:a16="http://schemas.microsoft.com/office/drawing/2014/main" id="{957C0497-AA6F-FD36-76E7-6E8EE8ABFC1B}"/>
              </a:ext>
            </a:extLst>
          </p:cNvPr>
          <p:cNvPicPr>
            <a:picLocks noChangeAspect="1"/>
          </p:cNvPicPr>
          <p:nvPr/>
        </p:nvPicPr>
        <p:blipFill>
          <a:blip r:embed="rId5"/>
          <a:stretch>
            <a:fillRect/>
          </a:stretch>
        </p:blipFill>
        <p:spPr>
          <a:xfrm>
            <a:off x="3464947" y="4789527"/>
            <a:ext cx="4714943" cy="1131587"/>
          </a:xfrm>
          <a:prstGeom prst="rect">
            <a:avLst/>
          </a:prstGeom>
        </p:spPr>
      </p:pic>
    </p:spTree>
    <p:extLst>
      <p:ext uri="{BB962C8B-B14F-4D97-AF65-F5344CB8AC3E}">
        <p14:creationId xmlns:p14="http://schemas.microsoft.com/office/powerpoint/2010/main" val="321324378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3100</TotalTime>
  <Words>2065</Words>
  <Application>Microsoft Office PowerPoint</Application>
  <PresentationFormat>Widescreen</PresentationFormat>
  <Paragraphs>247</Paragraphs>
  <Slides>44</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NGUYỄN VĂN TIẾN</cp:lastModifiedBy>
  <cp:revision>208</cp:revision>
  <dcterms:created xsi:type="dcterms:W3CDTF">2021-04-29T18:58:34Z</dcterms:created>
  <dcterms:modified xsi:type="dcterms:W3CDTF">2023-05-11T18:32:37Z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